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61"/>
  </p:notesMasterIdLst>
  <p:sldIdLst>
    <p:sldId id="256" r:id="rId2"/>
    <p:sldId id="295" r:id="rId3"/>
    <p:sldId id="261" r:id="rId4"/>
    <p:sldId id="494" r:id="rId5"/>
    <p:sldId id="262" r:id="rId6"/>
    <p:sldId id="263" r:id="rId7"/>
    <p:sldId id="264" r:id="rId8"/>
    <p:sldId id="265" r:id="rId9"/>
    <p:sldId id="266" r:id="rId10"/>
    <p:sldId id="267" r:id="rId11"/>
    <p:sldId id="268" r:id="rId12"/>
    <p:sldId id="477" r:id="rId13"/>
    <p:sldId id="478" r:id="rId14"/>
    <p:sldId id="283" r:id="rId15"/>
    <p:sldId id="479" r:id="rId16"/>
    <p:sldId id="480" r:id="rId17"/>
    <p:sldId id="482" r:id="rId18"/>
    <p:sldId id="481" r:id="rId19"/>
    <p:sldId id="483" r:id="rId20"/>
    <p:sldId id="484" r:id="rId21"/>
    <p:sldId id="485" r:id="rId22"/>
    <p:sldId id="486" r:id="rId23"/>
    <p:sldId id="487" r:id="rId24"/>
    <p:sldId id="495" r:id="rId25"/>
    <p:sldId id="497" r:id="rId26"/>
    <p:sldId id="496" r:id="rId27"/>
    <p:sldId id="498" r:id="rId28"/>
    <p:sldId id="488" r:id="rId29"/>
    <p:sldId id="490" r:id="rId30"/>
    <p:sldId id="491" r:id="rId31"/>
    <p:sldId id="492" r:id="rId32"/>
    <p:sldId id="493" r:id="rId33"/>
    <p:sldId id="269" r:id="rId34"/>
    <p:sldId id="270" r:id="rId35"/>
    <p:sldId id="271" r:id="rId36"/>
    <p:sldId id="272" r:id="rId37"/>
    <p:sldId id="273" r:id="rId38"/>
    <p:sldId id="274" r:id="rId39"/>
    <p:sldId id="499" r:id="rId40"/>
    <p:sldId id="275" r:id="rId41"/>
    <p:sldId id="276" r:id="rId42"/>
    <p:sldId id="277" r:id="rId43"/>
    <p:sldId id="278" r:id="rId44"/>
    <p:sldId id="279" r:id="rId45"/>
    <p:sldId id="500" r:id="rId46"/>
    <p:sldId id="280" r:id="rId47"/>
    <p:sldId id="281" r:id="rId48"/>
    <p:sldId id="501" r:id="rId49"/>
    <p:sldId id="502" r:id="rId50"/>
    <p:sldId id="503" r:id="rId51"/>
    <p:sldId id="504" r:id="rId52"/>
    <p:sldId id="505" r:id="rId53"/>
    <p:sldId id="507" r:id="rId54"/>
    <p:sldId id="506" r:id="rId55"/>
    <p:sldId id="508" r:id="rId56"/>
    <p:sldId id="509" r:id="rId57"/>
    <p:sldId id="510" r:id="rId58"/>
    <p:sldId id="512" r:id="rId59"/>
    <p:sldId id="259" r:id="rId60"/>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FF"/>
    <a:srgbClr val="DBD8CF"/>
    <a:srgbClr val="C9C8B7"/>
    <a:srgbClr val="B9B799"/>
    <a:srgbClr val="A2FA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83" autoAdjust="0"/>
    <p:restoredTop sz="81224" autoAdjust="0"/>
  </p:normalViewPr>
  <p:slideViewPr>
    <p:cSldViewPr>
      <p:cViewPr>
        <p:scale>
          <a:sx n="127" d="100"/>
          <a:sy n="127" d="100"/>
        </p:scale>
        <p:origin x="1544" y="33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116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370D2F6-41A1-4FB9-8DEA-0C65FD35AB0D}" type="datetimeFigureOut">
              <a:rPr lang="zh-CN" altLang="en-US" smtClean="0"/>
              <a:t>2023/11/27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11221B5-E10A-485A-AB8F-213CB661A8F5}" type="slidenum">
              <a:rPr lang="zh-CN" altLang="en-US" smtClean="0"/>
              <a:t>‹#›</a:t>
            </a:fld>
            <a:endParaRPr lang="zh-CN" altLang="en-US"/>
          </a:p>
        </p:txBody>
      </p:sp>
    </p:spTree>
    <p:extLst>
      <p:ext uri="{BB962C8B-B14F-4D97-AF65-F5344CB8AC3E}">
        <p14:creationId xmlns:p14="http://schemas.microsoft.com/office/powerpoint/2010/main" val="16578747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baseline="0" dirty="0"/>
          </a:p>
        </p:txBody>
      </p:sp>
      <p:sp>
        <p:nvSpPr>
          <p:cNvPr id="4" name="灯片编号占位符 3"/>
          <p:cNvSpPr>
            <a:spLocks noGrp="1"/>
          </p:cNvSpPr>
          <p:nvPr>
            <p:ph type="sldNum" sz="quarter" idx="10"/>
          </p:nvPr>
        </p:nvSpPr>
        <p:spPr/>
        <p:txBody>
          <a:bodyPr/>
          <a:lstStyle/>
          <a:p>
            <a:fld id="{111221B5-E10A-485A-AB8F-213CB661A8F5}" type="slidenum">
              <a:rPr lang="zh-CN" altLang="en-US" smtClean="0"/>
              <a:t>2</a:t>
            </a:fld>
            <a:endParaRPr lang="zh-CN" altLang="en-US"/>
          </a:p>
        </p:txBody>
      </p:sp>
    </p:spTree>
    <p:extLst>
      <p:ext uri="{BB962C8B-B14F-4D97-AF65-F5344CB8AC3E}">
        <p14:creationId xmlns:p14="http://schemas.microsoft.com/office/powerpoint/2010/main" val="801873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1221B5-E10A-485A-AB8F-213CB661A8F5}" type="slidenum">
              <a:rPr lang="zh-CN" altLang="en-US" smtClean="0"/>
              <a:t>31</a:t>
            </a:fld>
            <a:endParaRPr lang="zh-CN" altLang="en-US"/>
          </a:p>
        </p:txBody>
      </p:sp>
    </p:spTree>
    <p:extLst>
      <p:ext uri="{BB962C8B-B14F-4D97-AF65-F5344CB8AC3E}">
        <p14:creationId xmlns:p14="http://schemas.microsoft.com/office/powerpoint/2010/main" val="14029402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1221B5-E10A-485A-AB8F-213CB661A8F5}" type="slidenum">
              <a:rPr lang="zh-CN" altLang="en-US" smtClean="0"/>
              <a:t>32</a:t>
            </a:fld>
            <a:endParaRPr lang="zh-CN" altLang="en-US"/>
          </a:p>
        </p:txBody>
      </p:sp>
    </p:spTree>
    <p:extLst>
      <p:ext uri="{BB962C8B-B14F-4D97-AF65-F5344CB8AC3E}">
        <p14:creationId xmlns:p14="http://schemas.microsoft.com/office/powerpoint/2010/main" val="2366917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571500" lvl="1" indent="0">
              <a:buNone/>
            </a:pPr>
            <a:r>
              <a:rPr lang="en-US" altLang="zh-CN" dirty="0">
                <a:solidFill>
                  <a:schemeClr val="tx2">
                    <a:lumMod val="75000"/>
                  </a:schemeClr>
                </a:solidFill>
                <a:latin typeface="Consolas" panose="020B0609020204030204" pitchFamily="49" charset="0"/>
                <a:cs typeface="Consolas" panose="020B0609020204030204" pitchFamily="49" charset="0"/>
              </a:rPr>
              <a:t>docker run -d --network </a:t>
            </a:r>
            <a:r>
              <a:rPr lang="en-US" altLang="zh-CN" dirty="0" err="1">
                <a:solidFill>
                  <a:schemeClr val="tx2">
                    <a:lumMod val="75000"/>
                  </a:schemeClr>
                </a:solidFill>
                <a:latin typeface="Consolas" panose="020B0609020204030204" pitchFamily="49" charset="0"/>
                <a:cs typeface="Consolas" panose="020B0609020204030204" pitchFamily="49" charset="0"/>
              </a:rPr>
              <a:t>todo</a:t>
            </a:r>
            <a:r>
              <a:rPr lang="en-US" altLang="zh-CN" dirty="0">
                <a:solidFill>
                  <a:schemeClr val="tx2">
                    <a:lumMod val="75000"/>
                  </a:schemeClr>
                </a:solidFill>
                <a:latin typeface="Consolas" panose="020B0609020204030204" pitchFamily="49" charset="0"/>
                <a:cs typeface="Consolas" panose="020B0609020204030204" pitchFamily="49" charset="0"/>
              </a:rPr>
              <a:t>-app --network-alias </a:t>
            </a:r>
            <a:r>
              <a:rPr lang="en-US" altLang="zh-CN" dirty="0" err="1">
                <a:solidFill>
                  <a:schemeClr val="tx2">
                    <a:lumMod val="75000"/>
                  </a:schemeClr>
                </a:solidFill>
                <a:latin typeface="Consolas" panose="020B0609020204030204" pitchFamily="49" charset="0"/>
                <a:cs typeface="Consolas" panose="020B0609020204030204" pitchFamily="49" charset="0"/>
              </a:rPr>
              <a:t>mysql</a:t>
            </a:r>
            <a:r>
              <a:rPr lang="en-US" altLang="zh-CN" dirty="0">
                <a:solidFill>
                  <a:schemeClr val="tx2">
                    <a:lumMod val="75000"/>
                  </a:schemeClr>
                </a:solidFill>
                <a:latin typeface="Consolas" panose="020B0609020204030204" pitchFamily="49" charset="0"/>
                <a:cs typeface="Consolas" panose="020B0609020204030204" pitchFamily="49" charset="0"/>
              </a:rPr>
              <a:t> -v </a:t>
            </a:r>
            <a:r>
              <a:rPr lang="en-US" altLang="zh-CN" dirty="0" err="1">
                <a:solidFill>
                  <a:schemeClr val="tx2">
                    <a:lumMod val="75000"/>
                  </a:schemeClr>
                </a:solidFill>
                <a:latin typeface="Consolas" panose="020B0609020204030204" pitchFamily="49" charset="0"/>
                <a:cs typeface="Consolas" panose="020B0609020204030204" pitchFamily="49" charset="0"/>
              </a:rPr>
              <a:t>todo</a:t>
            </a:r>
            <a:r>
              <a:rPr lang="en-US" altLang="zh-CN" dirty="0">
                <a:solidFill>
                  <a:schemeClr val="tx2">
                    <a:lumMod val="75000"/>
                  </a:schemeClr>
                </a:solidFill>
                <a:latin typeface="Consolas" panose="020B0609020204030204" pitchFamily="49" charset="0"/>
                <a:cs typeface="Consolas" panose="020B0609020204030204" pitchFamily="49" charset="0"/>
              </a:rPr>
              <a:t>-</a:t>
            </a:r>
            <a:r>
              <a:rPr lang="en-US" altLang="zh-CN" dirty="0" err="1">
                <a:solidFill>
                  <a:schemeClr val="tx2">
                    <a:lumMod val="75000"/>
                  </a:schemeClr>
                </a:solidFill>
                <a:latin typeface="Consolas" panose="020B0609020204030204" pitchFamily="49" charset="0"/>
                <a:cs typeface="Consolas" panose="020B0609020204030204" pitchFamily="49" charset="0"/>
              </a:rPr>
              <a:t>mysql</a:t>
            </a:r>
            <a:r>
              <a:rPr lang="en-US" altLang="zh-CN" dirty="0">
                <a:solidFill>
                  <a:schemeClr val="tx2">
                    <a:lumMod val="75000"/>
                  </a:schemeClr>
                </a:solidFill>
                <a:latin typeface="Consolas" panose="020B0609020204030204" pitchFamily="49" charset="0"/>
                <a:cs typeface="Consolas" panose="020B0609020204030204" pitchFamily="49" charset="0"/>
              </a:rPr>
              <a:t>-data:/var/lib/</a:t>
            </a:r>
            <a:r>
              <a:rPr lang="en-US" altLang="zh-CN" dirty="0" err="1">
                <a:solidFill>
                  <a:schemeClr val="tx2">
                    <a:lumMod val="75000"/>
                  </a:schemeClr>
                </a:solidFill>
                <a:latin typeface="Consolas" panose="020B0609020204030204" pitchFamily="49" charset="0"/>
                <a:cs typeface="Consolas" panose="020B0609020204030204" pitchFamily="49" charset="0"/>
              </a:rPr>
              <a:t>mysql</a:t>
            </a:r>
            <a:r>
              <a:rPr lang="en-US" altLang="zh-CN" dirty="0">
                <a:solidFill>
                  <a:schemeClr val="tx2">
                    <a:lumMod val="75000"/>
                  </a:schemeClr>
                </a:solidFill>
                <a:latin typeface="Consolas" panose="020B0609020204030204" pitchFamily="49" charset="0"/>
                <a:cs typeface="Consolas" panose="020B0609020204030204" pitchFamily="49" charset="0"/>
              </a:rPr>
              <a:t> -e MYSQL_ROOT_PASSWORD=secret -e MYSQL_DATABASE=</a:t>
            </a:r>
            <a:r>
              <a:rPr lang="en-US" altLang="zh-CN" dirty="0" err="1">
                <a:solidFill>
                  <a:schemeClr val="tx2">
                    <a:lumMod val="75000"/>
                  </a:schemeClr>
                </a:solidFill>
                <a:latin typeface="Consolas" panose="020B0609020204030204" pitchFamily="49" charset="0"/>
                <a:cs typeface="Consolas" panose="020B0609020204030204" pitchFamily="49" charset="0"/>
              </a:rPr>
              <a:t>todos</a:t>
            </a:r>
            <a:r>
              <a:rPr lang="en-US" altLang="zh-CN" dirty="0">
                <a:solidFill>
                  <a:schemeClr val="tx2">
                    <a:lumMod val="75000"/>
                  </a:schemeClr>
                </a:solidFill>
                <a:latin typeface="Consolas" panose="020B0609020204030204" pitchFamily="49" charset="0"/>
                <a:cs typeface="Consolas" panose="020B0609020204030204" pitchFamily="49" charset="0"/>
              </a:rPr>
              <a:t> mysql:5.7</a:t>
            </a:r>
          </a:p>
          <a:p>
            <a:endParaRPr kumimoji="1" lang="zh-CN" altLang="en-US" dirty="0"/>
          </a:p>
        </p:txBody>
      </p:sp>
      <p:sp>
        <p:nvSpPr>
          <p:cNvPr id="4" name="灯片编号占位符 3"/>
          <p:cNvSpPr>
            <a:spLocks noGrp="1"/>
          </p:cNvSpPr>
          <p:nvPr>
            <p:ph type="sldNum" sz="quarter" idx="5"/>
          </p:nvPr>
        </p:nvSpPr>
        <p:spPr/>
        <p:txBody>
          <a:bodyPr/>
          <a:lstStyle/>
          <a:p>
            <a:fld id="{111221B5-E10A-485A-AB8F-213CB661A8F5}" type="slidenum">
              <a:rPr lang="zh-CN" altLang="en-US" smtClean="0"/>
              <a:t>35</a:t>
            </a:fld>
            <a:endParaRPr lang="zh-CN" altLang="en-US"/>
          </a:p>
        </p:txBody>
      </p:sp>
    </p:spTree>
    <p:extLst>
      <p:ext uri="{BB962C8B-B14F-4D97-AF65-F5344CB8AC3E}">
        <p14:creationId xmlns:p14="http://schemas.microsoft.com/office/powerpoint/2010/main" val="27682612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1221B5-E10A-485A-AB8F-213CB661A8F5}" type="slidenum">
              <a:rPr lang="zh-CN" altLang="en-US" smtClean="0"/>
              <a:t>39</a:t>
            </a:fld>
            <a:endParaRPr lang="zh-CN" altLang="en-US"/>
          </a:p>
        </p:txBody>
      </p:sp>
    </p:spTree>
    <p:extLst>
      <p:ext uri="{BB962C8B-B14F-4D97-AF65-F5344CB8AC3E}">
        <p14:creationId xmlns:p14="http://schemas.microsoft.com/office/powerpoint/2010/main" val="2740236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1221B5-E10A-485A-AB8F-213CB661A8F5}" type="slidenum">
              <a:rPr lang="zh-CN" altLang="en-US" smtClean="0"/>
              <a:t>5</a:t>
            </a:fld>
            <a:endParaRPr lang="zh-CN" altLang="en-US"/>
          </a:p>
        </p:txBody>
      </p:sp>
    </p:spTree>
    <p:extLst>
      <p:ext uri="{BB962C8B-B14F-4D97-AF65-F5344CB8AC3E}">
        <p14:creationId xmlns:p14="http://schemas.microsoft.com/office/powerpoint/2010/main" val="1207256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1221B5-E10A-485A-AB8F-213CB661A8F5}" type="slidenum">
              <a:rPr lang="zh-CN" altLang="en-US" smtClean="0"/>
              <a:t>6</a:t>
            </a:fld>
            <a:endParaRPr lang="zh-CN" altLang="en-US"/>
          </a:p>
        </p:txBody>
      </p:sp>
    </p:spTree>
    <p:extLst>
      <p:ext uri="{BB962C8B-B14F-4D97-AF65-F5344CB8AC3E}">
        <p14:creationId xmlns:p14="http://schemas.microsoft.com/office/powerpoint/2010/main" val="885849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1221B5-E10A-485A-AB8F-213CB661A8F5}" type="slidenum">
              <a:rPr lang="zh-CN" altLang="en-US" smtClean="0"/>
              <a:t>9</a:t>
            </a:fld>
            <a:endParaRPr lang="zh-CN" altLang="en-US"/>
          </a:p>
        </p:txBody>
      </p:sp>
    </p:spTree>
    <p:extLst>
      <p:ext uri="{BB962C8B-B14F-4D97-AF65-F5344CB8AC3E}">
        <p14:creationId xmlns:p14="http://schemas.microsoft.com/office/powerpoint/2010/main" val="4266414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1221B5-E10A-485A-AB8F-213CB661A8F5}" type="slidenum">
              <a:rPr lang="zh-CN" altLang="en-US" smtClean="0"/>
              <a:t>15</a:t>
            </a:fld>
            <a:endParaRPr lang="zh-CN" altLang="en-US"/>
          </a:p>
        </p:txBody>
      </p:sp>
    </p:spTree>
    <p:extLst>
      <p:ext uri="{BB962C8B-B14F-4D97-AF65-F5344CB8AC3E}">
        <p14:creationId xmlns:p14="http://schemas.microsoft.com/office/powerpoint/2010/main" val="3319366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docker</a:t>
            </a:r>
            <a:r>
              <a:rPr kumimoji="1" lang="zh-CN" altLang="en-US" dirty="0"/>
              <a:t> </a:t>
            </a:r>
            <a:r>
              <a:rPr kumimoji="1" lang="en-US" altLang="zh-CN" dirty="0"/>
              <a:t>volume</a:t>
            </a:r>
            <a:r>
              <a:rPr kumimoji="1" lang="zh-CN" altLang="en-US" dirty="0"/>
              <a:t> </a:t>
            </a:r>
            <a:r>
              <a:rPr kumimoji="1" lang="en-US" altLang="zh-CN" dirty="0"/>
              <a:t>inspect</a:t>
            </a:r>
            <a:r>
              <a:rPr kumimoji="1" lang="zh-CN" altLang="en-US" dirty="0"/>
              <a:t> </a:t>
            </a:r>
            <a:r>
              <a:rPr kumimoji="1" lang="en-US" altLang="zh-CN" dirty="0" err="1"/>
              <a:t>todo-db</a:t>
            </a:r>
            <a:endParaRPr kumimoji="1" lang="zh-CN" altLang="en-US" dirty="0"/>
          </a:p>
        </p:txBody>
      </p:sp>
      <p:sp>
        <p:nvSpPr>
          <p:cNvPr id="4" name="灯片编号占位符 3"/>
          <p:cNvSpPr>
            <a:spLocks noGrp="1"/>
          </p:cNvSpPr>
          <p:nvPr>
            <p:ph type="sldNum" sz="quarter" idx="5"/>
          </p:nvPr>
        </p:nvSpPr>
        <p:spPr/>
        <p:txBody>
          <a:bodyPr/>
          <a:lstStyle/>
          <a:p>
            <a:fld id="{111221B5-E10A-485A-AB8F-213CB661A8F5}" type="slidenum">
              <a:rPr lang="zh-CN" altLang="en-US" smtClean="0"/>
              <a:t>21</a:t>
            </a:fld>
            <a:endParaRPr lang="zh-CN" altLang="en-US"/>
          </a:p>
        </p:txBody>
      </p:sp>
    </p:spTree>
    <p:extLst>
      <p:ext uri="{BB962C8B-B14F-4D97-AF65-F5344CB8AC3E}">
        <p14:creationId xmlns:p14="http://schemas.microsoft.com/office/powerpoint/2010/main" val="4158102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1221B5-E10A-485A-AB8F-213CB661A8F5}" type="slidenum">
              <a:rPr lang="zh-CN" altLang="en-US" smtClean="0"/>
              <a:t>28</a:t>
            </a:fld>
            <a:endParaRPr lang="zh-CN" altLang="en-US"/>
          </a:p>
        </p:txBody>
      </p:sp>
    </p:spTree>
    <p:extLst>
      <p:ext uri="{BB962C8B-B14F-4D97-AF65-F5344CB8AC3E}">
        <p14:creationId xmlns:p14="http://schemas.microsoft.com/office/powerpoint/2010/main" val="11630296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t>
            </a:r>
            <a:endParaRPr kumimoji="1" lang="zh-CN" altLang="en-US" dirty="0"/>
          </a:p>
        </p:txBody>
      </p:sp>
      <p:sp>
        <p:nvSpPr>
          <p:cNvPr id="4" name="灯片编号占位符 3"/>
          <p:cNvSpPr>
            <a:spLocks noGrp="1"/>
          </p:cNvSpPr>
          <p:nvPr>
            <p:ph type="sldNum" sz="quarter" idx="5"/>
          </p:nvPr>
        </p:nvSpPr>
        <p:spPr/>
        <p:txBody>
          <a:bodyPr/>
          <a:lstStyle/>
          <a:p>
            <a:fld id="{111221B5-E10A-485A-AB8F-213CB661A8F5}" type="slidenum">
              <a:rPr lang="zh-CN" altLang="en-US" smtClean="0"/>
              <a:t>29</a:t>
            </a:fld>
            <a:endParaRPr lang="zh-CN" altLang="en-US"/>
          </a:p>
        </p:txBody>
      </p:sp>
    </p:spTree>
    <p:extLst>
      <p:ext uri="{BB962C8B-B14F-4D97-AF65-F5344CB8AC3E}">
        <p14:creationId xmlns:p14="http://schemas.microsoft.com/office/powerpoint/2010/main" val="4275293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1221B5-E10A-485A-AB8F-213CB661A8F5}" type="slidenum">
              <a:rPr lang="zh-CN" altLang="en-US" smtClean="0"/>
              <a:t>30</a:t>
            </a:fld>
            <a:endParaRPr lang="zh-CN" altLang="en-US"/>
          </a:p>
        </p:txBody>
      </p:sp>
    </p:spTree>
    <p:extLst>
      <p:ext uri="{BB962C8B-B14F-4D97-AF65-F5344CB8AC3E}">
        <p14:creationId xmlns:p14="http://schemas.microsoft.com/office/powerpoint/2010/main" val="141855442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blipFill dpi="0" rotWithShape="1">
          <a:blip r:embed="rId2">
            <a:alphaModFix amt="23000"/>
            <a:lum/>
            <a:extLst>
              <a:ext uri="{BEBA8EAE-BF5A-486C-A8C5-ECC9F3942E4B}">
                <a14:imgProps xmlns:a14="http://schemas.microsoft.com/office/drawing/2010/main">
                  <a14:imgLayer r:embed="rId3">
                    <a14:imgEffect>
                      <a14:artisticPencilSketch pressure="77"/>
                    </a14:imgEffect>
                  </a14:imgLayer>
                </a14:imgProps>
              </a:ext>
            </a:extLst>
          </a:blip>
          <a:srcRect/>
          <a:tile tx="-31750" ty="-31750" sx="40000" sy="40000" flip="none" algn="ctr"/>
        </a:blipFill>
        <a:effectLst/>
      </p:bgPr>
    </p:bg>
    <p:spTree>
      <p:nvGrpSpPr>
        <p:cNvPr id="1" name=""/>
        <p:cNvGrpSpPr/>
        <p:nvPr/>
      </p:nvGrpSpPr>
      <p:grpSpPr>
        <a:xfrm>
          <a:off x="0" y="0"/>
          <a:ext cx="0" cy="0"/>
          <a:chOff x="0" y="0"/>
          <a:chExt cx="0" cy="0"/>
        </a:xfrm>
      </p:grpSpPr>
      <p:sp>
        <p:nvSpPr>
          <p:cNvPr id="7" name="单圆角矩形 6"/>
          <p:cNvSpPr/>
          <p:nvPr userDrawn="1"/>
        </p:nvSpPr>
        <p:spPr>
          <a:xfrm>
            <a:off x="-34456" y="1059582"/>
            <a:ext cx="6084168" cy="1982405"/>
          </a:xfrm>
          <a:prstGeom prst="round1Rect">
            <a:avLst/>
          </a:prstGeom>
          <a:solidFill>
            <a:schemeClr val="tx2">
              <a:lumMod val="40000"/>
              <a:lumOff val="60000"/>
            </a:schemeClr>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ctrTitle"/>
          </p:nvPr>
        </p:nvSpPr>
        <p:spPr>
          <a:xfrm>
            <a:off x="17460" y="1271653"/>
            <a:ext cx="5490645" cy="1558265"/>
          </a:xfrm>
        </p:spPr>
        <p:txBody>
          <a:bodyPr anchor="ctr"/>
          <a:lstStyle>
            <a:lvl1pPr algn="l">
              <a:defRPr sz="4050" b="0" baseline="0">
                <a:effectLst>
                  <a:outerShdw blurRad="38100" dist="38100" dir="2700000" algn="tl">
                    <a:srgbClr val="000000">
                      <a:alpha val="43137"/>
                    </a:srgbClr>
                  </a:outerShdw>
                </a:effectLst>
              </a:defRPr>
            </a:lvl1pPr>
          </a:lstStyle>
          <a:p>
            <a:r>
              <a:rPr lang="zh-CN" altLang="en-US" dirty="0"/>
              <a:t>单击此处编辑母版标题样式</a:t>
            </a:r>
          </a:p>
        </p:txBody>
      </p:sp>
    </p:spTree>
    <p:extLst>
      <p:ext uri="{BB962C8B-B14F-4D97-AF65-F5344CB8AC3E}">
        <p14:creationId xmlns:p14="http://schemas.microsoft.com/office/powerpoint/2010/main" val="28913199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1">
          <a:blip r:embed="rId2">
            <a:alphaModFix amt="23000"/>
            <a:lum/>
            <a:extLst>
              <a:ext uri="{BEBA8EAE-BF5A-486C-A8C5-ECC9F3942E4B}">
                <a14:imgProps xmlns:a14="http://schemas.microsoft.com/office/drawing/2010/main">
                  <a14:imgLayer r:embed="rId3">
                    <a14:imgEffect>
                      <a14:artisticPencilSketch pressure="77"/>
                    </a14:imgEffect>
                  </a14:imgLayer>
                </a14:imgProps>
              </a:ext>
            </a:extLst>
          </a:blip>
          <a:srcRect/>
          <a:tile tx="-31750" ty="-31750" sx="40000" sy="40000" flip="none" algn="ctr"/>
        </a:blipFill>
        <a:effectLst/>
      </p:bgPr>
    </p:bg>
    <p:spTree>
      <p:nvGrpSpPr>
        <p:cNvPr id="1" name=""/>
        <p:cNvGrpSpPr/>
        <p:nvPr/>
      </p:nvGrpSpPr>
      <p:grpSpPr>
        <a:xfrm>
          <a:off x="0" y="0"/>
          <a:ext cx="0" cy="0"/>
          <a:chOff x="0" y="0"/>
          <a:chExt cx="0" cy="0"/>
        </a:xfrm>
      </p:grpSpPr>
      <p:sp>
        <p:nvSpPr>
          <p:cNvPr id="7" name="圆角矩形 6"/>
          <p:cNvSpPr/>
          <p:nvPr userDrawn="1"/>
        </p:nvSpPr>
        <p:spPr>
          <a:xfrm>
            <a:off x="571472" y="589345"/>
            <a:ext cx="8143932" cy="1982405"/>
          </a:xfrm>
          <a:prstGeom prst="roundRect">
            <a:avLst>
              <a:gd name="adj" fmla="val 6209"/>
            </a:avLst>
          </a:prstGeom>
          <a:solidFill>
            <a:schemeClr val="tx2">
              <a:lumMod val="40000"/>
              <a:lumOff val="60000"/>
            </a:schemeClr>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ctrTitle"/>
          </p:nvPr>
        </p:nvSpPr>
        <p:spPr>
          <a:xfrm>
            <a:off x="757238" y="735546"/>
            <a:ext cx="7772400" cy="1674186"/>
          </a:xfrm>
        </p:spPr>
        <p:txBody>
          <a:bodyPr anchor="t"/>
          <a:lstStyle>
            <a:lvl1pPr algn="ctr">
              <a:defRPr sz="2100" b="0" baseline="0">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副标题 2"/>
          <p:cNvSpPr>
            <a:spLocks noGrp="1"/>
          </p:cNvSpPr>
          <p:nvPr>
            <p:ph type="subTitle" idx="1"/>
          </p:nvPr>
        </p:nvSpPr>
        <p:spPr>
          <a:xfrm>
            <a:off x="1443038" y="2895786"/>
            <a:ext cx="6400800" cy="1404156"/>
          </a:xfrm>
        </p:spPr>
        <p:txBody>
          <a:bodyPr anchor="t">
            <a:normAutofit/>
          </a:bodyPr>
          <a:lstStyle>
            <a:lvl1pPr marL="0" indent="0" algn="ctr">
              <a:buNone/>
              <a:defRPr sz="1200" baseline="0">
                <a:solidFill>
                  <a:schemeClr val="tx1"/>
                </a:solidFill>
                <a:latin typeface="Cambria" pitchFamily="18"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dirty="0"/>
              <a:t>单击此处编辑母版副标题样式</a:t>
            </a:r>
          </a:p>
        </p:txBody>
      </p:sp>
      <p:sp>
        <p:nvSpPr>
          <p:cNvPr id="14" name="矩形 13"/>
          <p:cNvSpPr/>
          <p:nvPr userDrawn="1"/>
        </p:nvSpPr>
        <p:spPr>
          <a:xfrm>
            <a:off x="-36512" y="4948014"/>
            <a:ext cx="9216000" cy="2160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6844189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p:txBody>
          <a:bodyPr/>
          <a:lstStyle/>
          <a:p>
            <a:endParaRPr lang="zh-CN" altLang="en-US" dirty="0"/>
          </a:p>
        </p:txBody>
      </p:sp>
      <p:sp>
        <p:nvSpPr>
          <p:cNvPr id="10" name="页脚占位符 9"/>
          <p:cNvSpPr>
            <a:spLocks noGrp="1"/>
          </p:cNvSpPr>
          <p:nvPr>
            <p:ph type="ftr" sz="quarter" idx="11"/>
          </p:nvPr>
        </p:nvSpPr>
        <p:spPr/>
        <p:txBody>
          <a:bodyPr/>
          <a:lstStyle/>
          <a:p>
            <a:endParaRPr lang="zh-CN" altLang="en-US" dirty="0"/>
          </a:p>
        </p:txBody>
      </p:sp>
      <p:sp>
        <p:nvSpPr>
          <p:cNvPr id="11" name="灯片编号占位符 10"/>
          <p:cNvSpPr>
            <a:spLocks noGrp="1"/>
          </p:cNvSpPr>
          <p:nvPr>
            <p:ph type="sldNum" sz="quarter" idx="12"/>
          </p:nvPr>
        </p:nvSpPr>
        <p:spPr/>
        <p:txBody>
          <a:bodyPr/>
          <a:lstStyle/>
          <a:p>
            <a:fld id="{CB818ED7-1FAF-4BEC-A906-EB6564C334EB}" type="slidenum">
              <a:rPr lang="zh-CN" altLang="en-US" smtClean="0"/>
              <a:pPr/>
              <a:t>‹#›</a:t>
            </a:fld>
            <a:endParaRPr lang="zh-CN" altLang="en-US" dirty="0"/>
          </a:p>
        </p:txBody>
      </p:sp>
    </p:spTree>
    <p:extLst>
      <p:ext uri="{BB962C8B-B14F-4D97-AF65-F5344CB8AC3E}">
        <p14:creationId xmlns:p14="http://schemas.microsoft.com/office/powerpoint/2010/main" val="25267285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9"/>
          <p:cNvSpPr>
            <a:spLocks noGrp="1"/>
          </p:cNvSpPr>
          <p:nvPr>
            <p:ph type="dt" sz="half" idx="10"/>
          </p:nvPr>
        </p:nvSpPr>
        <p:spPr/>
        <p:txBody>
          <a:bodyPr/>
          <a:lstStyle/>
          <a:p>
            <a:endParaRPr lang="zh-CN" altLang="en-US" dirty="0"/>
          </a:p>
        </p:txBody>
      </p:sp>
      <p:sp>
        <p:nvSpPr>
          <p:cNvPr id="11" name="页脚占位符 10"/>
          <p:cNvSpPr>
            <a:spLocks noGrp="1"/>
          </p:cNvSpPr>
          <p:nvPr>
            <p:ph type="ftr" sz="quarter" idx="11"/>
          </p:nvPr>
        </p:nvSpPr>
        <p:spPr/>
        <p:txBody>
          <a:bodyPr/>
          <a:lstStyle/>
          <a:p>
            <a:endParaRPr lang="zh-CN" altLang="en-US" dirty="0"/>
          </a:p>
        </p:txBody>
      </p:sp>
      <p:sp>
        <p:nvSpPr>
          <p:cNvPr id="12" name="灯片编号占位符 11"/>
          <p:cNvSpPr>
            <a:spLocks noGrp="1"/>
          </p:cNvSpPr>
          <p:nvPr>
            <p:ph type="sldNum" sz="quarter" idx="12"/>
          </p:nvPr>
        </p:nvSpPr>
        <p:spPr/>
        <p:txBody>
          <a:bodyPr/>
          <a:lstStyle/>
          <a:p>
            <a:fld id="{CB818ED7-1FAF-4BEC-A906-EB6564C334EB}" type="slidenum">
              <a:rPr lang="zh-CN" altLang="en-US" smtClean="0"/>
              <a:pPr/>
              <a:t>‹#›</a:t>
            </a:fld>
            <a:endParaRPr lang="zh-CN" altLang="en-US" dirty="0"/>
          </a:p>
        </p:txBody>
      </p:sp>
    </p:spTree>
    <p:extLst>
      <p:ext uri="{BB962C8B-B14F-4D97-AF65-F5344CB8AC3E}">
        <p14:creationId xmlns:p14="http://schemas.microsoft.com/office/powerpoint/2010/main" val="31646111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9" name="日期占位符 8"/>
          <p:cNvSpPr>
            <a:spLocks noGrp="1"/>
          </p:cNvSpPr>
          <p:nvPr>
            <p:ph type="dt" sz="half" idx="10"/>
          </p:nvPr>
        </p:nvSpPr>
        <p:spPr/>
        <p:txBody>
          <a:bodyPr/>
          <a:lstStyle/>
          <a:p>
            <a:endParaRPr lang="zh-CN" altLang="en-US" dirty="0"/>
          </a:p>
        </p:txBody>
      </p:sp>
      <p:sp>
        <p:nvSpPr>
          <p:cNvPr id="10" name="页脚占位符 9"/>
          <p:cNvSpPr>
            <a:spLocks noGrp="1"/>
          </p:cNvSpPr>
          <p:nvPr>
            <p:ph type="ftr" sz="quarter" idx="11"/>
          </p:nvPr>
        </p:nvSpPr>
        <p:spPr/>
        <p:txBody>
          <a:bodyPr/>
          <a:lstStyle/>
          <a:p>
            <a:endParaRPr lang="zh-CN" altLang="en-US" dirty="0"/>
          </a:p>
        </p:txBody>
      </p:sp>
      <p:sp>
        <p:nvSpPr>
          <p:cNvPr id="11" name="灯片编号占位符 10"/>
          <p:cNvSpPr>
            <a:spLocks noGrp="1"/>
          </p:cNvSpPr>
          <p:nvPr>
            <p:ph type="sldNum" sz="quarter" idx="12"/>
          </p:nvPr>
        </p:nvSpPr>
        <p:spPr/>
        <p:txBody>
          <a:bodyPr/>
          <a:lstStyle/>
          <a:p>
            <a:fld id="{CB818ED7-1FAF-4BEC-A906-EB6564C334EB}" type="slidenum">
              <a:rPr lang="zh-CN" altLang="en-US" smtClean="0"/>
              <a:pPr/>
              <a:t>‹#›</a:t>
            </a:fld>
            <a:endParaRPr lang="zh-CN" altLang="en-US" dirty="0"/>
          </a:p>
        </p:txBody>
      </p:sp>
    </p:spTree>
    <p:extLst>
      <p:ext uri="{BB962C8B-B14F-4D97-AF65-F5344CB8AC3E}">
        <p14:creationId xmlns:p14="http://schemas.microsoft.com/office/powerpoint/2010/main" val="15333997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8" name="日期占位符 7"/>
          <p:cNvSpPr>
            <a:spLocks noGrp="1"/>
          </p:cNvSpPr>
          <p:nvPr>
            <p:ph type="dt" sz="half" idx="10"/>
          </p:nvPr>
        </p:nvSpPr>
        <p:spPr/>
        <p:txBody>
          <a:bodyPr/>
          <a:lstStyle/>
          <a:p>
            <a:endParaRPr lang="zh-CN" altLang="en-US" dirty="0"/>
          </a:p>
        </p:txBody>
      </p:sp>
      <p:sp>
        <p:nvSpPr>
          <p:cNvPr id="9" name="页脚占位符 8"/>
          <p:cNvSpPr>
            <a:spLocks noGrp="1"/>
          </p:cNvSpPr>
          <p:nvPr>
            <p:ph type="ftr" sz="quarter" idx="11"/>
          </p:nvPr>
        </p:nvSpPr>
        <p:spPr/>
        <p:txBody>
          <a:bodyPr/>
          <a:lstStyle/>
          <a:p>
            <a:endParaRPr lang="zh-CN" altLang="en-US" dirty="0"/>
          </a:p>
        </p:txBody>
      </p:sp>
      <p:sp>
        <p:nvSpPr>
          <p:cNvPr id="10" name="灯片编号占位符 9"/>
          <p:cNvSpPr>
            <a:spLocks noGrp="1"/>
          </p:cNvSpPr>
          <p:nvPr>
            <p:ph type="sldNum" sz="quarter" idx="12"/>
          </p:nvPr>
        </p:nvSpPr>
        <p:spPr/>
        <p:txBody>
          <a:bodyPr/>
          <a:lstStyle/>
          <a:p>
            <a:fld id="{CB818ED7-1FAF-4BEC-A906-EB6564C334EB}" type="slidenum">
              <a:rPr lang="zh-CN" altLang="en-US" smtClean="0"/>
              <a:pPr/>
              <a:t>‹#›</a:t>
            </a:fld>
            <a:endParaRPr lang="zh-CN" altLang="en-US" dirty="0"/>
          </a:p>
        </p:txBody>
      </p:sp>
    </p:spTree>
    <p:extLst>
      <p:ext uri="{BB962C8B-B14F-4D97-AF65-F5344CB8AC3E}">
        <p14:creationId xmlns:p14="http://schemas.microsoft.com/office/powerpoint/2010/main" val="31378557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流程图: 延期 21"/>
          <p:cNvSpPr/>
          <p:nvPr userDrawn="1"/>
        </p:nvSpPr>
        <p:spPr>
          <a:xfrm rot="16200000">
            <a:off x="4420251" y="419751"/>
            <a:ext cx="303498" cy="9144000"/>
          </a:xfrm>
          <a:prstGeom prst="flowChartDelay">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p>
        </p:txBody>
      </p:sp>
      <p:sp>
        <p:nvSpPr>
          <p:cNvPr id="20" name="矩形 19"/>
          <p:cNvSpPr/>
          <p:nvPr userDrawn="1"/>
        </p:nvSpPr>
        <p:spPr>
          <a:xfrm>
            <a:off x="0" y="0"/>
            <a:ext cx="9144000" cy="5940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占位符 1"/>
          <p:cNvSpPr>
            <a:spLocks noGrp="1"/>
          </p:cNvSpPr>
          <p:nvPr>
            <p:ph type="title"/>
          </p:nvPr>
        </p:nvSpPr>
        <p:spPr>
          <a:xfrm>
            <a:off x="107504" y="105708"/>
            <a:ext cx="6817128" cy="413814"/>
          </a:xfrm>
          <a:prstGeom prst="rect">
            <a:avLst/>
          </a:prstGeom>
        </p:spPr>
        <p:txBody>
          <a:bodyPr vert="horz" lIns="91440" tIns="45720" rIns="91440" bIns="45720" rtlCol="0" anchor="ctr">
            <a:noAutofit/>
          </a:bodyPr>
          <a:lstStyle/>
          <a:p>
            <a:r>
              <a:rPr lang="zh-CN" altLang="en-US" dirty="0"/>
              <a:t>单击此处编辑母版标题样式</a:t>
            </a:r>
          </a:p>
        </p:txBody>
      </p:sp>
      <p:sp>
        <p:nvSpPr>
          <p:cNvPr id="3" name="文本占位符 2"/>
          <p:cNvSpPr>
            <a:spLocks noGrp="1"/>
          </p:cNvSpPr>
          <p:nvPr>
            <p:ph type="body" idx="1"/>
          </p:nvPr>
        </p:nvSpPr>
        <p:spPr>
          <a:xfrm>
            <a:off x="107504" y="845073"/>
            <a:ext cx="8784976" cy="3940924"/>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107504" y="4948014"/>
            <a:ext cx="2026096" cy="189000"/>
          </a:xfrm>
          <a:prstGeom prst="rect">
            <a:avLst/>
          </a:prstGeom>
        </p:spPr>
        <p:txBody>
          <a:bodyPr vert="horz" lIns="91440" tIns="45720" rIns="91440" bIns="45720" rtlCol="0" anchor="ctr"/>
          <a:lstStyle>
            <a:lvl1pPr algn="l">
              <a:defRPr sz="900" baseline="0">
                <a:solidFill>
                  <a:schemeClr val="tx1">
                    <a:tint val="75000"/>
                  </a:schemeClr>
                </a:solidFill>
                <a:latin typeface="Tahoma" pitchFamily="34" charset="0"/>
                <a:ea typeface="新宋体" pitchFamily="49" charset="-122"/>
              </a:defRPr>
            </a:lvl1pPr>
          </a:lstStyle>
          <a:p>
            <a:endParaRPr lang="zh-CN" altLang="en-US" dirty="0"/>
          </a:p>
        </p:txBody>
      </p:sp>
      <p:sp>
        <p:nvSpPr>
          <p:cNvPr id="5" name="页脚占位符 4"/>
          <p:cNvSpPr>
            <a:spLocks noGrp="1"/>
          </p:cNvSpPr>
          <p:nvPr>
            <p:ph type="ftr" sz="quarter" idx="3"/>
          </p:nvPr>
        </p:nvSpPr>
        <p:spPr>
          <a:xfrm>
            <a:off x="6012160" y="4925087"/>
            <a:ext cx="2895600" cy="195486"/>
          </a:xfrm>
          <a:prstGeom prst="rect">
            <a:avLst/>
          </a:prstGeom>
        </p:spPr>
        <p:txBody>
          <a:bodyPr vert="horz" lIns="91440" tIns="45720" rIns="91440" bIns="45720" rtlCol="0" anchor="ctr"/>
          <a:lstStyle>
            <a:lvl1pPr algn="ctr">
              <a:defRPr sz="900" baseline="0">
                <a:solidFill>
                  <a:schemeClr val="tx1">
                    <a:tint val="75000"/>
                  </a:schemeClr>
                </a:solidFill>
                <a:latin typeface="Tahoma" pitchFamily="34" charset="0"/>
                <a:ea typeface="微软雅黑" pitchFamily="34" charset="-122"/>
              </a:defRPr>
            </a:lvl1pPr>
          </a:lstStyle>
          <a:p>
            <a:endParaRPr lang="zh-CN" altLang="en-US" dirty="0"/>
          </a:p>
        </p:txBody>
      </p:sp>
      <p:pic>
        <p:nvPicPr>
          <p:cNvPr id="1026" name="Picture 2" descr="C:\Users\Administrator\Desktop\REINS.png"/>
          <p:cNvPicPr>
            <a:picLocks noChangeAspect="1" noChangeArrowheads="1"/>
          </p:cNvPicPr>
          <p:nvPr userDrawn="1"/>
        </p:nvPicPr>
        <p:blipFill>
          <a:blip r:embed="rId8">
            <a:biLevel thresh="25000"/>
            <a:extLst>
              <a:ext uri="{28A0092B-C50C-407E-A947-70E740481C1C}">
                <a14:useLocalDpi xmlns:a14="http://schemas.microsoft.com/office/drawing/2010/main" val="0"/>
              </a:ext>
            </a:extLst>
          </a:blip>
          <a:srcRect/>
          <a:stretch>
            <a:fillRect/>
          </a:stretch>
        </p:blipFill>
        <p:spPr bwMode="auto">
          <a:xfrm>
            <a:off x="7344816" y="56257"/>
            <a:ext cx="1691680" cy="355253"/>
          </a:xfrm>
          <a:prstGeom prst="rect">
            <a:avLst/>
          </a:prstGeom>
          <a:noFill/>
          <a:ln w="9525">
            <a:noFill/>
            <a:prstDash val="solid"/>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8" name="TextBox 27"/>
          <p:cNvSpPr txBox="1"/>
          <p:nvPr userDrawn="1"/>
        </p:nvSpPr>
        <p:spPr>
          <a:xfrm>
            <a:off x="6876256" y="400404"/>
            <a:ext cx="2232248" cy="196208"/>
          </a:xfrm>
          <a:prstGeom prst="rect">
            <a:avLst/>
          </a:prstGeom>
          <a:noFill/>
          <a:effectLst>
            <a:outerShdw blurRad="50800" dist="38100" dir="8100000" algn="tr" rotWithShape="0">
              <a:prstClr val="black">
                <a:alpha val="40000"/>
              </a:prstClr>
            </a:outerShdw>
          </a:effectLst>
        </p:spPr>
        <p:txBody>
          <a:bodyPr wrap="square" rtlCol="0">
            <a:spAutoFit/>
          </a:bodyPr>
          <a:lstStyle/>
          <a:p>
            <a:pPr algn="ctr"/>
            <a:r>
              <a:rPr lang="en-US" altLang="zh-CN" sz="675" dirty="0" err="1">
                <a:solidFill>
                  <a:schemeClr val="bg1"/>
                </a:solidFill>
                <a:effectLst/>
                <a:latin typeface="Cambria" pitchFamily="18" charset="0"/>
              </a:rPr>
              <a:t>REliable</a:t>
            </a:r>
            <a:r>
              <a:rPr lang="en-US" altLang="zh-CN" sz="675" dirty="0">
                <a:solidFill>
                  <a:schemeClr val="bg1"/>
                </a:solidFill>
                <a:effectLst/>
                <a:latin typeface="Cambria" pitchFamily="18" charset="0"/>
              </a:rPr>
              <a:t>, </a:t>
            </a:r>
            <a:r>
              <a:rPr lang="en-US" altLang="zh-CN" sz="675" dirty="0" err="1">
                <a:solidFill>
                  <a:schemeClr val="bg1"/>
                </a:solidFill>
                <a:effectLst/>
                <a:latin typeface="Cambria" pitchFamily="18" charset="0"/>
              </a:rPr>
              <a:t>INtelligent</a:t>
            </a:r>
            <a:r>
              <a:rPr lang="en-US" altLang="zh-CN" sz="675" baseline="0" dirty="0">
                <a:solidFill>
                  <a:schemeClr val="bg1"/>
                </a:solidFill>
                <a:effectLst/>
                <a:latin typeface="Cambria" pitchFamily="18" charset="0"/>
              </a:rPr>
              <a:t> &amp; Scalable Systems</a:t>
            </a:r>
            <a:endParaRPr lang="zh-CN" altLang="en-US" sz="675" dirty="0">
              <a:solidFill>
                <a:schemeClr val="bg1"/>
              </a:solidFill>
              <a:effectLst/>
              <a:latin typeface="Cambria" pitchFamily="18" charset="0"/>
            </a:endParaRPr>
          </a:p>
        </p:txBody>
      </p:sp>
      <p:sp>
        <p:nvSpPr>
          <p:cNvPr id="31" name="矩形 30"/>
          <p:cNvSpPr/>
          <p:nvPr userDrawn="1"/>
        </p:nvSpPr>
        <p:spPr>
          <a:xfrm>
            <a:off x="6191250" y="575073"/>
            <a:ext cx="2952750" cy="10715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600" dirty="0">
                <a:latin typeface="微软雅黑" pitchFamily="34" charset="-122"/>
                <a:ea typeface="微软雅黑" pitchFamily="34" charset="-122"/>
              </a:rPr>
              <a:t>                               </a:t>
            </a:r>
            <a:endParaRPr lang="zh-CN" altLang="en-US" sz="600" dirty="0">
              <a:solidFill>
                <a:schemeClr val="bg1"/>
              </a:solidFill>
              <a:effectLst/>
              <a:latin typeface="Cambria" pitchFamily="18" charset="0"/>
            </a:endParaRPr>
          </a:p>
        </p:txBody>
      </p:sp>
      <p:sp>
        <p:nvSpPr>
          <p:cNvPr id="32" name="矩形 31"/>
          <p:cNvSpPr/>
          <p:nvPr userDrawn="1"/>
        </p:nvSpPr>
        <p:spPr>
          <a:xfrm>
            <a:off x="4643438" y="575073"/>
            <a:ext cx="1619250" cy="10715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600" dirty="0">
              <a:latin typeface="微软雅黑" pitchFamily="34" charset="-122"/>
              <a:ea typeface="微软雅黑" pitchFamily="34" charset="-122"/>
            </a:endParaRPr>
          </a:p>
        </p:txBody>
      </p:sp>
      <p:sp>
        <p:nvSpPr>
          <p:cNvPr id="33" name="矩形 32"/>
          <p:cNvSpPr/>
          <p:nvPr userDrawn="1"/>
        </p:nvSpPr>
        <p:spPr>
          <a:xfrm>
            <a:off x="3286125" y="575073"/>
            <a:ext cx="1403350" cy="10715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600" dirty="0">
              <a:latin typeface="微软雅黑" pitchFamily="34" charset="-122"/>
              <a:ea typeface="微软雅黑" pitchFamily="34" charset="-122"/>
            </a:endParaRPr>
          </a:p>
        </p:txBody>
      </p:sp>
      <p:sp>
        <p:nvSpPr>
          <p:cNvPr id="34" name="矩形 33"/>
          <p:cNvSpPr/>
          <p:nvPr userDrawn="1"/>
        </p:nvSpPr>
        <p:spPr>
          <a:xfrm>
            <a:off x="2143125" y="575073"/>
            <a:ext cx="1187450" cy="10715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600" dirty="0">
              <a:latin typeface="微软雅黑" pitchFamily="34" charset="-122"/>
              <a:ea typeface="微软雅黑" pitchFamily="34" charset="-122"/>
            </a:endParaRPr>
          </a:p>
        </p:txBody>
      </p:sp>
      <p:sp>
        <p:nvSpPr>
          <p:cNvPr id="35" name="矩形 34"/>
          <p:cNvSpPr/>
          <p:nvPr userDrawn="1"/>
        </p:nvSpPr>
        <p:spPr>
          <a:xfrm>
            <a:off x="1214438" y="575073"/>
            <a:ext cx="971550" cy="10715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600" dirty="0">
              <a:latin typeface="微软雅黑" pitchFamily="34" charset="-122"/>
              <a:ea typeface="微软雅黑" pitchFamily="34" charset="-122"/>
            </a:endParaRPr>
          </a:p>
        </p:txBody>
      </p:sp>
      <p:sp>
        <p:nvSpPr>
          <p:cNvPr id="36" name="矩形 35"/>
          <p:cNvSpPr/>
          <p:nvPr userDrawn="1"/>
        </p:nvSpPr>
        <p:spPr>
          <a:xfrm>
            <a:off x="500063" y="575073"/>
            <a:ext cx="755650" cy="10715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600" dirty="0">
              <a:latin typeface="微软雅黑" pitchFamily="34" charset="-122"/>
              <a:ea typeface="微软雅黑" pitchFamily="34" charset="-122"/>
            </a:endParaRPr>
          </a:p>
        </p:txBody>
      </p:sp>
      <p:sp>
        <p:nvSpPr>
          <p:cNvPr id="37" name="矩形 36"/>
          <p:cNvSpPr/>
          <p:nvPr userDrawn="1"/>
        </p:nvSpPr>
        <p:spPr>
          <a:xfrm>
            <a:off x="0" y="573882"/>
            <a:ext cx="539750" cy="10834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600" dirty="0">
              <a:latin typeface="微软雅黑" pitchFamily="34" charset="-122"/>
              <a:ea typeface="微软雅黑" pitchFamily="34" charset="-122"/>
            </a:endParaRPr>
          </a:p>
        </p:txBody>
      </p:sp>
      <p:sp>
        <p:nvSpPr>
          <p:cNvPr id="6" name="灯片编号占位符 5"/>
          <p:cNvSpPr>
            <a:spLocks noGrp="1"/>
          </p:cNvSpPr>
          <p:nvPr>
            <p:ph type="sldNum" sz="quarter" idx="4"/>
          </p:nvPr>
        </p:nvSpPr>
        <p:spPr>
          <a:xfrm>
            <a:off x="4067944" y="4894009"/>
            <a:ext cx="1008112" cy="234173"/>
          </a:xfrm>
          <a:prstGeom prst="rect">
            <a:avLst/>
          </a:prstGeom>
        </p:spPr>
        <p:txBody>
          <a:bodyPr vert="horz" lIns="91440" tIns="45720" rIns="91440" bIns="45720" rtlCol="0" anchor="ctr"/>
          <a:lstStyle>
            <a:lvl1pPr algn="ctr">
              <a:defRPr sz="1050" b="1" baseline="0">
                <a:solidFill>
                  <a:schemeClr val="bg1"/>
                </a:solidFill>
                <a:latin typeface="Tahoma" pitchFamily="34" charset="0"/>
                <a:ea typeface="微软雅黑" pitchFamily="34" charset="-122"/>
              </a:defRPr>
            </a:lvl1pPr>
          </a:lstStyle>
          <a:p>
            <a:fld id="{CB818ED7-1FAF-4BEC-A906-EB6564C334EB}" type="slidenum">
              <a:rPr lang="zh-CN" altLang="en-US" smtClean="0"/>
              <a:pPr/>
              <a:t>‹#›</a:t>
            </a:fld>
            <a:endParaRPr lang="zh-CN" altLang="en-US" dirty="0"/>
          </a:p>
        </p:txBody>
      </p:sp>
    </p:spTree>
    <p:extLst>
      <p:ext uri="{BB962C8B-B14F-4D97-AF65-F5344CB8AC3E}">
        <p14:creationId xmlns:p14="http://schemas.microsoft.com/office/powerpoint/2010/main" val="929226096"/>
      </p:ext>
    </p:extLst>
  </p:cSld>
  <p:clrMap bg1="lt1" tx1="dk1" bg2="lt2" tx2="dk2" accent1="accent1" accent2="accent2" accent3="accent3" accent4="accent4" accent5="accent5" accent6="accent6" hlink="hlink" folHlink="folHlink"/>
  <p:sldLayoutIdLst>
    <p:sldLayoutId id="2147483657" r:id="rId1"/>
    <p:sldLayoutId id="2147483649" r:id="rId2"/>
    <p:sldLayoutId id="2147483650" r:id="rId3"/>
    <p:sldLayoutId id="2147483653" r:id="rId4"/>
    <p:sldLayoutId id="2147483654" r:id="rId5"/>
    <p:sldLayoutId id="2147483655" r:id="rId6"/>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685800" rtl="0" eaLnBrk="1" latinLnBrk="0" hangingPunct="1">
        <a:spcBef>
          <a:spcPct val="0"/>
        </a:spcBef>
        <a:buNone/>
        <a:defRPr sz="2400" b="0" kern="1200" baseline="0">
          <a:solidFill>
            <a:schemeClr val="bg1"/>
          </a:solidFill>
          <a:effectLst>
            <a:outerShdw blurRad="38100" dist="38100" dir="2700000" algn="tl">
              <a:srgbClr val="000000">
                <a:alpha val="43137"/>
              </a:srgbClr>
            </a:outerShdw>
          </a:effectLst>
          <a:latin typeface="Tahoma" pitchFamily="34" charset="0"/>
          <a:ea typeface="微软雅黑" pitchFamily="34" charset="-122"/>
          <a:cs typeface="Tahoma" pitchFamily="34" charset="0"/>
        </a:defRPr>
      </a:lvl1pPr>
    </p:titleStyle>
    <p:bodyStyle>
      <a:lvl1pPr marL="257175" indent="-257175" algn="l" defTabSz="685800" rtl="0" eaLnBrk="1" latinLnBrk="0" hangingPunct="1">
        <a:spcBef>
          <a:spcPct val="20000"/>
        </a:spcBef>
        <a:buFont typeface="Arial" pitchFamily="34" charset="0"/>
        <a:buChar char="•"/>
        <a:defRPr sz="1800" kern="1200" baseline="0">
          <a:solidFill>
            <a:schemeClr val="tx1"/>
          </a:solidFill>
          <a:latin typeface="Cambria" pitchFamily="18" charset="0"/>
          <a:ea typeface="新宋体" pitchFamily="49" charset="-122"/>
          <a:cs typeface="+mn-cs"/>
        </a:defRPr>
      </a:lvl1pPr>
      <a:lvl2pPr marL="557213" indent="-214313" algn="l" defTabSz="685800" rtl="0" eaLnBrk="1" latinLnBrk="0" hangingPunct="1">
        <a:spcBef>
          <a:spcPct val="20000"/>
        </a:spcBef>
        <a:buFont typeface="Arial" pitchFamily="34" charset="0"/>
        <a:buChar char="–"/>
        <a:defRPr sz="1500" kern="1200" baseline="0">
          <a:solidFill>
            <a:schemeClr val="tx1"/>
          </a:solidFill>
          <a:latin typeface="Cambria" pitchFamily="18" charset="0"/>
          <a:ea typeface="新宋体" pitchFamily="49" charset="-122"/>
          <a:cs typeface="+mn-cs"/>
        </a:defRPr>
      </a:lvl2pPr>
      <a:lvl3pPr marL="857250" indent="-171450" algn="l" defTabSz="685800" rtl="0" eaLnBrk="1" latinLnBrk="0" hangingPunct="1">
        <a:spcBef>
          <a:spcPct val="20000"/>
        </a:spcBef>
        <a:buFont typeface="Arial" pitchFamily="34" charset="0"/>
        <a:buChar char="•"/>
        <a:defRPr sz="1350" kern="1200" baseline="0">
          <a:solidFill>
            <a:schemeClr val="tx1"/>
          </a:solidFill>
          <a:latin typeface="Cambria" pitchFamily="18" charset="0"/>
          <a:ea typeface="新宋体" pitchFamily="49" charset="-122"/>
          <a:cs typeface="+mn-cs"/>
        </a:defRPr>
      </a:lvl3pPr>
      <a:lvl4pPr marL="1200150" indent="-171450" algn="l" defTabSz="685800" rtl="0" eaLnBrk="1" latinLnBrk="0" hangingPunct="1">
        <a:spcBef>
          <a:spcPct val="20000"/>
        </a:spcBef>
        <a:buFont typeface="Arial" pitchFamily="34" charset="0"/>
        <a:buChar char="–"/>
        <a:defRPr sz="1200" kern="1200" baseline="0">
          <a:solidFill>
            <a:schemeClr val="tx1"/>
          </a:solidFill>
          <a:latin typeface="Cambria" pitchFamily="18" charset="0"/>
          <a:ea typeface="新宋体" pitchFamily="49" charset="-122"/>
          <a:cs typeface="+mn-cs"/>
        </a:defRPr>
      </a:lvl4pPr>
      <a:lvl5pPr marL="1543050" indent="-171450" algn="l" defTabSz="685800" rtl="0" eaLnBrk="1" latinLnBrk="0" hangingPunct="1">
        <a:spcBef>
          <a:spcPct val="20000"/>
        </a:spcBef>
        <a:buFont typeface="Arial" pitchFamily="34" charset="0"/>
        <a:buChar char="»"/>
        <a:defRPr sz="1200" kern="1200" baseline="0">
          <a:solidFill>
            <a:schemeClr val="tx1"/>
          </a:solidFill>
          <a:latin typeface="Cambria" pitchFamily="18" charset="0"/>
          <a:ea typeface="新宋体" pitchFamily="49" charset="-122"/>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reins.se.sjtu.edu.cn/~chenhp"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localhost:3000/"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hyperlink" Target="https://docs.docker.com/storage/volumes/"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hyperlink" Target="https://www.sqlite.org/index.html"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ceph.com/geen-categorie/getting-started-with-the-docker-rbd-volume-plugin/" TargetMode="External"/><Relationship Id="rId2" Type="http://schemas.openxmlformats.org/officeDocument/2006/relationships/hyperlink" Target="https://github.com/vieux/docker-volume-sshfs" TargetMode="External"/><Relationship Id="rId1" Type="http://schemas.openxmlformats.org/officeDocument/2006/relationships/slideLayout" Target="../slideLayouts/slideLayout3.xml"/><Relationship Id="rId5" Type="http://schemas.openxmlformats.org/officeDocument/2006/relationships/hyperlink" Target="https://github.com/elementar/docker-s3-volume" TargetMode="External"/><Relationship Id="rId4" Type="http://schemas.openxmlformats.org/officeDocument/2006/relationships/hyperlink" Target="https://netappdvp.readthedocs.io/en/stabl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docker.com/"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hyperlink" Target="https://github.com/nicolaka/netshoot" TargetMode="Externa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docker.com/" TargetMode="Externa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hyperlink" Target="https://docs.docker.com/compose/" TargetMode="Externa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hyperlink" Target="https://www.jetbrains.com/help/idea/docker.html" TargetMode="Externa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2" Type="http://schemas.openxmlformats.org/officeDocument/2006/relationships/hyperlink" Target="https://golang.org/"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docker/getting-started-app/tree/main" TargetMode="External"/><Relationship Id="rId2" Type="http://schemas.openxmlformats.org/officeDocument/2006/relationships/hyperlink" Target="https://docs.docker.com/get-started/" TargetMode="Externa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p:txBody>
          <a:bodyPr anchor="ctr"/>
          <a:lstStyle/>
          <a:p>
            <a:r>
              <a:rPr lang="en-US" altLang="zh-CN" sz="2400" dirty="0"/>
              <a:t>Architecture of Enterprise Applications 23</a:t>
            </a:r>
            <a:br>
              <a:rPr lang="en-US" altLang="zh-CN" sz="2400" dirty="0"/>
            </a:br>
            <a:r>
              <a:rPr lang="en-US" altLang="zh-CN" sz="2400" dirty="0"/>
              <a:t>Container</a:t>
            </a:r>
            <a:br>
              <a:rPr lang="en-US" altLang="zh-CN" sz="2400" dirty="0"/>
            </a:br>
            <a:endParaRPr lang="zh-CN" altLang="en-US" sz="1350" i="1" dirty="0">
              <a:solidFill>
                <a:schemeClr val="tx1"/>
              </a:solidFill>
              <a:effectLst/>
              <a:latin typeface="Times New Roman" pitchFamily="18" charset="0"/>
              <a:ea typeface="幼圆" pitchFamily="49" charset="-122"/>
              <a:cs typeface="Times New Roman" pitchFamily="18" charset="0"/>
            </a:endParaRPr>
          </a:p>
        </p:txBody>
      </p:sp>
      <p:sp>
        <p:nvSpPr>
          <p:cNvPr id="4" name="副标题 3"/>
          <p:cNvSpPr>
            <a:spLocks noGrp="1"/>
          </p:cNvSpPr>
          <p:nvPr>
            <p:ph type="subTitle" idx="1"/>
          </p:nvPr>
        </p:nvSpPr>
        <p:spPr>
          <a:xfrm>
            <a:off x="2225279" y="2895786"/>
            <a:ext cx="4800600" cy="1836204"/>
          </a:xfrm>
        </p:spPr>
        <p:txBody>
          <a:bodyPr>
            <a:normAutofit/>
          </a:bodyPr>
          <a:lstStyle/>
          <a:p>
            <a:r>
              <a:rPr lang="en-US" altLang="zh-CN" b="1" dirty="0"/>
              <a:t>Haopeng Chen</a:t>
            </a:r>
          </a:p>
          <a:p>
            <a:endParaRPr lang="en-US" altLang="zh-CN" dirty="0"/>
          </a:p>
          <a:p>
            <a:r>
              <a:rPr lang="en-US" altLang="zh-CN" sz="1350" b="1" i="1" dirty="0" err="1"/>
              <a:t>RE</a:t>
            </a:r>
            <a:r>
              <a:rPr lang="en-US" altLang="zh-CN" i="1" dirty="0" err="1"/>
              <a:t>liable</a:t>
            </a:r>
            <a:r>
              <a:rPr lang="en-US" altLang="zh-CN" i="1" dirty="0"/>
              <a:t>, </a:t>
            </a:r>
            <a:r>
              <a:rPr lang="en-US" altLang="zh-CN" sz="1350" b="1" i="1" dirty="0" err="1"/>
              <a:t>IN</a:t>
            </a:r>
            <a:r>
              <a:rPr lang="en-US" altLang="zh-CN" i="1" dirty="0" err="1"/>
              <a:t>telligent</a:t>
            </a:r>
            <a:r>
              <a:rPr lang="en-US" altLang="zh-CN" i="1" dirty="0"/>
              <a:t> and </a:t>
            </a:r>
            <a:r>
              <a:rPr lang="en-US" altLang="zh-CN" sz="1350" b="1" i="1" dirty="0"/>
              <a:t>S</a:t>
            </a:r>
            <a:r>
              <a:rPr lang="en-US" altLang="zh-CN" i="1" dirty="0"/>
              <a:t>calable Systems Group (</a:t>
            </a:r>
            <a:r>
              <a:rPr lang="en-US" altLang="zh-CN" b="1" i="1" dirty="0"/>
              <a:t>REINS</a:t>
            </a:r>
            <a:r>
              <a:rPr lang="en-US" altLang="zh-CN" i="1" dirty="0"/>
              <a:t>)</a:t>
            </a:r>
          </a:p>
          <a:p>
            <a:r>
              <a:rPr lang="en-US" altLang="zh-CN" dirty="0"/>
              <a:t>Shanghai Jiao Tong University</a:t>
            </a:r>
          </a:p>
          <a:p>
            <a:r>
              <a:rPr lang="en-US" altLang="zh-CN" dirty="0"/>
              <a:t>Shanghai, China</a:t>
            </a:r>
          </a:p>
          <a:p>
            <a:r>
              <a:rPr lang="en-US" altLang="zh-CN" u="sng" dirty="0">
                <a:hlinkClick r:id="rId2"/>
              </a:rPr>
              <a:t>http://reins.se.sjtu.edu.cn/~chenhp</a:t>
            </a:r>
            <a:r>
              <a:rPr lang="en-US" altLang="zh-CN" dirty="0"/>
              <a:t> </a:t>
            </a:r>
          </a:p>
          <a:p>
            <a:r>
              <a:rPr lang="en-US" altLang="zh-CN" dirty="0"/>
              <a:t>e-mail: chen-hp@sjtu.edu.cn</a:t>
            </a:r>
            <a:endParaRPr lang="zh-CN" altLang="en-US" dirty="0"/>
          </a:p>
        </p:txBody>
      </p:sp>
    </p:spTree>
    <p:extLst>
      <p:ext uri="{BB962C8B-B14F-4D97-AF65-F5344CB8AC3E}">
        <p14:creationId xmlns:p14="http://schemas.microsoft.com/office/powerpoint/2010/main" val="7751214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41B819-15D7-0E46-BEA7-B6241A8BBEBA}"/>
              </a:ext>
            </a:extLst>
          </p:cNvPr>
          <p:cNvSpPr>
            <a:spLocks noGrp="1"/>
          </p:cNvSpPr>
          <p:nvPr>
            <p:ph type="title"/>
          </p:nvPr>
        </p:nvSpPr>
        <p:spPr/>
        <p:txBody>
          <a:bodyPr/>
          <a:lstStyle/>
          <a:p>
            <a:r>
              <a:rPr kumimoji="1" lang="en-US" altLang="zh-CN" dirty="0"/>
              <a:t>Containerize application</a:t>
            </a:r>
            <a:endParaRPr kumimoji="1" lang="zh-CN" altLang="en-US" dirty="0"/>
          </a:p>
        </p:txBody>
      </p:sp>
      <p:sp>
        <p:nvSpPr>
          <p:cNvPr id="3" name="内容占位符 2">
            <a:extLst>
              <a:ext uri="{FF2B5EF4-FFF2-40B4-BE49-F238E27FC236}">
                <a16:creationId xmlns:a16="http://schemas.microsoft.com/office/drawing/2014/main" id="{8A4D59C3-FAF4-CD40-8BCD-39489251FA39}"/>
              </a:ext>
            </a:extLst>
          </p:cNvPr>
          <p:cNvSpPr>
            <a:spLocks noGrp="1"/>
          </p:cNvSpPr>
          <p:nvPr>
            <p:ph idx="1"/>
          </p:nvPr>
        </p:nvSpPr>
        <p:spPr/>
        <p:txBody>
          <a:bodyPr/>
          <a:lstStyle/>
          <a:p>
            <a:r>
              <a:rPr lang="en-US" altLang="zh-CN" dirty="0"/>
              <a:t>Start an app container</a:t>
            </a:r>
          </a:p>
          <a:p>
            <a:pPr lvl="1"/>
            <a:r>
              <a:rPr lang="en-US" altLang="zh-CN" dirty="0"/>
              <a:t>Start your container using the docker run command and specify the name of the image we just created:</a:t>
            </a:r>
          </a:p>
          <a:p>
            <a:pPr marL="534591" lvl="1" indent="0">
              <a:buNone/>
            </a:pPr>
            <a:r>
              <a:rPr lang="en-US" altLang="zh-CN" dirty="0">
                <a:solidFill>
                  <a:schemeClr val="tx2">
                    <a:lumMod val="75000"/>
                  </a:schemeClr>
                </a:solidFill>
                <a:latin typeface="Consolas" panose="020B0609020204030204" pitchFamily="49" charset="0"/>
                <a:cs typeface="Consolas" panose="020B0609020204030204" pitchFamily="49" charset="0"/>
              </a:rPr>
              <a:t>docker run -</a:t>
            </a:r>
            <a:r>
              <a:rPr lang="en-US" altLang="zh-CN" dirty="0" err="1">
                <a:solidFill>
                  <a:schemeClr val="tx2">
                    <a:lumMod val="75000"/>
                  </a:schemeClr>
                </a:solidFill>
                <a:latin typeface="Consolas" panose="020B0609020204030204" pitchFamily="49" charset="0"/>
                <a:cs typeface="Consolas" panose="020B0609020204030204" pitchFamily="49" charset="0"/>
              </a:rPr>
              <a:t>dp</a:t>
            </a:r>
            <a:r>
              <a:rPr lang="en-US" altLang="zh-CN" dirty="0">
                <a:solidFill>
                  <a:schemeClr val="tx2">
                    <a:lumMod val="75000"/>
                  </a:schemeClr>
                </a:solidFill>
                <a:latin typeface="Consolas" panose="020B0609020204030204" pitchFamily="49" charset="0"/>
                <a:cs typeface="Consolas" panose="020B0609020204030204" pitchFamily="49" charset="0"/>
              </a:rPr>
              <a:t> 3000:3000 getting-started</a:t>
            </a:r>
          </a:p>
          <a:p>
            <a:pPr lvl="2"/>
            <a:r>
              <a:rPr lang="en-US" altLang="zh-CN" dirty="0"/>
              <a:t>The -d flag (short for --detach) runs the container in the background. </a:t>
            </a:r>
          </a:p>
          <a:p>
            <a:pPr lvl="2"/>
            <a:r>
              <a:rPr lang="en-US" altLang="zh-CN" dirty="0"/>
              <a:t>The -p flag (short for --publish) creates a port mapping between the host and the container. </a:t>
            </a:r>
          </a:p>
          <a:p>
            <a:pPr lvl="2"/>
            <a:r>
              <a:rPr lang="en-US" altLang="zh-CN" dirty="0"/>
              <a:t>The -p flag takes a string value in the format of HOST:CONTAINER, where HOST is the address on the host, and CONTAINER is the port on the container. </a:t>
            </a:r>
          </a:p>
          <a:p>
            <a:pPr lvl="2"/>
            <a:r>
              <a:rPr lang="en-US" altLang="zh-CN" dirty="0"/>
              <a:t>The command publishes the container's port 3000 to 127.0.0.1:3000 (localhost:3000) on the host. Without the port mapping, you wouldn't be able to access the application from the host.</a:t>
            </a:r>
          </a:p>
          <a:p>
            <a:pPr lvl="1"/>
            <a:r>
              <a:rPr lang="en-US" altLang="zh-CN" dirty="0"/>
              <a:t>After a few seconds, open your web browser to </a:t>
            </a:r>
            <a:r>
              <a:rPr lang="en-US" altLang="zh-CN" dirty="0">
                <a:hlinkClick r:id="rId2"/>
              </a:rPr>
              <a:t>http://localhost:3000</a:t>
            </a:r>
            <a:r>
              <a:rPr lang="en-US" altLang="zh-CN" dirty="0"/>
              <a:t>. </a:t>
            </a:r>
            <a:endParaRPr kumimoji="1" lang="zh-CN" altLang="en-US" dirty="0"/>
          </a:p>
        </p:txBody>
      </p:sp>
      <p:sp>
        <p:nvSpPr>
          <p:cNvPr id="4" name="灯片编号占位符 3">
            <a:extLst>
              <a:ext uri="{FF2B5EF4-FFF2-40B4-BE49-F238E27FC236}">
                <a16:creationId xmlns:a16="http://schemas.microsoft.com/office/drawing/2014/main" id="{897D3995-A652-804E-AEDE-C8AAE3D04EEF}"/>
              </a:ext>
            </a:extLst>
          </p:cNvPr>
          <p:cNvSpPr>
            <a:spLocks noGrp="1"/>
          </p:cNvSpPr>
          <p:nvPr>
            <p:ph type="sldNum" sz="quarter" idx="12"/>
          </p:nvPr>
        </p:nvSpPr>
        <p:spPr/>
        <p:txBody>
          <a:bodyPr/>
          <a:lstStyle/>
          <a:p>
            <a:fld id="{CB818ED7-1FAF-4BEC-A906-EB6564C334EB}" type="slidenum">
              <a:rPr lang="zh-CN" altLang="en-US" smtClean="0"/>
              <a:pPr/>
              <a:t>10</a:t>
            </a:fld>
            <a:endParaRPr lang="zh-CN" altLang="en-US" dirty="0"/>
          </a:p>
        </p:txBody>
      </p:sp>
      <p:pic>
        <p:nvPicPr>
          <p:cNvPr id="5122" name="Picture 2" descr="Empty Todo List">
            <a:extLst>
              <a:ext uri="{FF2B5EF4-FFF2-40B4-BE49-F238E27FC236}">
                <a16:creationId xmlns:a16="http://schemas.microsoft.com/office/drawing/2014/main" id="{14D4D7AF-2417-4849-8DAC-7A6952E650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9499" y="3685028"/>
            <a:ext cx="5545002" cy="1080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99042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41B819-15D7-0E46-BEA7-B6241A8BBEBA}"/>
              </a:ext>
            </a:extLst>
          </p:cNvPr>
          <p:cNvSpPr>
            <a:spLocks noGrp="1"/>
          </p:cNvSpPr>
          <p:nvPr>
            <p:ph type="title"/>
          </p:nvPr>
        </p:nvSpPr>
        <p:spPr/>
        <p:txBody>
          <a:bodyPr/>
          <a:lstStyle/>
          <a:p>
            <a:r>
              <a:rPr kumimoji="1" lang="en-US" altLang="zh-CN" dirty="0"/>
              <a:t>Containerize application</a:t>
            </a:r>
            <a:endParaRPr kumimoji="1" lang="zh-CN" altLang="en-US" dirty="0"/>
          </a:p>
        </p:txBody>
      </p:sp>
      <p:sp>
        <p:nvSpPr>
          <p:cNvPr id="3" name="内容占位符 2">
            <a:extLst>
              <a:ext uri="{FF2B5EF4-FFF2-40B4-BE49-F238E27FC236}">
                <a16:creationId xmlns:a16="http://schemas.microsoft.com/office/drawing/2014/main" id="{8A4D59C3-FAF4-CD40-8BCD-39489251FA39}"/>
              </a:ext>
            </a:extLst>
          </p:cNvPr>
          <p:cNvSpPr>
            <a:spLocks noGrp="1"/>
          </p:cNvSpPr>
          <p:nvPr>
            <p:ph idx="1"/>
          </p:nvPr>
        </p:nvSpPr>
        <p:spPr/>
        <p:txBody>
          <a:bodyPr/>
          <a:lstStyle/>
          <a:p>
            <a:r>
              <a:rPr lang="en-US" altLang="zh-CN" dirty="0"/>
              <a:t>Start an app container</a:t>
            </a:r>
          </a:p>
          <a:p>
            <a:pPr lvl="1"/>
            <a:r>
              <a:rPr lang="en-US" altLang="zh-CN" dirty="0"/>
              <a:t>Take</a:t>
            </a:r>
            <a:r>
              <a:rPr lang="zh-CN" altLang="en-US" dirty="0"/>
              <a:t> </a:t>
            </a:r>
            <a:r>
              <a:rPr lang="en-US" altLang="zh-CN" dirty="0"/>
              <a:t>a quick look at the </a:t>
            </a:r>
            <a:r>
              <a:rPr lang="en-US" altLang="zh-CN" dirty="0">
                <a:solidFill>
                  <a:srgbClr val="FF0000"/>
                </a:solidFill>
              </a:rPr>
              <a:t>Docker Dashboard</a:t>
            </a:r>
            <a:r>
              <a:rPr lang="en-US" altLang="zh-CN" dirty="0"/>
              <a:t>.</a:t>
            </a:r>
            <a:endParaRPr kumimoji="1" lang="zh-CN" altLang="en-US" dirty="0"/>
          </a:p>
        </p:txBody>
      </p:sp>
      <p:sp>
        <p:nvSpPr>
          <p:cNvPr id="4" name="灯片编号占位符 3">
            <a:extLst>
              <a:ext uri="{FF2B5EF4-FFF2-40B4-BE49-F238E27FC236}">
                <a16:creationId xmlns:a16="http://schemas.microsoft.com/office/drawing/2014/main" id="{897D3995-A652-804E-AEDE-C8AAE3D04EEF}"/>
              </a:ext>
            </a:extLst>
          </p:cNvPr>
          <p:cNvSpPr>
            <a:spLocks noGrp="1"/>
          </p:cNvSpPr>
          <p:nvPr>
            <p:ph type="sldNum" sz="quarter" idx="12"/>
          </p:nvPr>
        </p:nvSpPr>
        <p:spPr/>
        <p:txBody>
          <a:bodyPr/>
          <a:lstStyle/>
          <a:p>
            <a:fld id="{CB818ED7-1FAF-4BEC-A906-EB6564C334EB}" type="slidenum">
              <a:rPr lang="zh-CN" altLang="en-US" smtClean="0"/>
              <a:pPr/>
              <a:t>11</a:t>
            </a:fld>
            <a:endParaRPr lang="zh-CN" altLang="en-US" dirty="0"/>
          </a:p>
        </p:txBody>
      </p:sp>
      <p:pic>
        <p:nvPicPr>
          <p:cNvPr id="5" name="图片 4">
            <a:extLst>
              <a:ext uri="{FF2B5EF4-FFF2-40B4-BE49-F238E27FC236}">
                <a16:creationId xmlns:a16="http://schemas.microsoft.com/office/drawing/2014/main" id="{B228C53D-2450-07AD-D8C7-3DB186C87800}"/>
              </a:ext>
            </a:extLst>
          </p:cNvPr>
          <p:cNvPicPr>
            <a:picLocks noChangeAspect="1"/>
          </p:cNvPicPr>
          <p:nvPr/>
        </p:nvPicPr>
        <p:blipFill>
          <a:blip r:embed="rId2"/>
          <a:stretch>
            <a:fillRect/>
          </a:stretch>
        </p:blipFill>
        <p:spPr>
          <a:xfrm>
            <a:off x="1692796" y="1546938"/>
            <a:ext cx="5758408" cy="3248448"/>
          </a:xfrm>
          <a:prstGeom prst="rect">
            <a:avLst/>
          </a:prstGeom>
        </p:spPr>
      </p:pic>
    </p:spTree>
    <p:extLst>
      <p:ext uri="{BB962C8B-B14F-4D97-AF65-F5344CB8AC3E}">
        <p14:creationId xmlns:p14="http://schemas.microsoft.com/office/powerpoint/2010/main" val="12734136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6A9419-7A92-1348-B11E-7156672EDD14}"/>
              </a:ext>
            </a:extLst>
          </p:cNvPr>
          <p:cNvSpPr>
            <a:spLocks noGrp="1"/>
          </p:cNvSpPr>
          <p:nvPr>
            <p:ph type="title"/>
          </p:nvPr>
        </p:nvSpPr>
        <p:spPr/>
        <p:txBody>
          <a:bodyPr/>
          <a:lstStyle/>
          <a:p>
            <a:r>
              <a:rPr kumimoji="1" lang="en-US" altLang="zh-CN" dirty="0"/>
              <a:t>Update</a:t>
            </a:r>
            <a:r>
              <a:rPr kumimoji="1" lang="zh-CN" altLang="en-US" dirty="0"/>
              <a:t> </a:t>
            </a:r>
            <a:r>
              <a:rPr kumimoji="1" lang="en-US" altLang="zh-CN" dirty="0"/>
              <a:t>the</a:t>
            </a:r>
            <a:r>
              <a:rPr kumimoji="1" lang="zh-CN" altLang="en-US" dirty="0"/>
              <a:t> </a:t>
            </a:r>
            <a:r>
              <a:rPr kumimoji="1" lang="en-US" altLang="zh-CN" dirty="0"/>
              <a:t>application</a:t>
            </a:r>
            <a:endParaRPr kumimoji="1" lang="zh-CN" altLang="en-US" dirty="0"/>
          </a:p>
        </p:txBody>
      </p:sp>
      <p:sp>
        <p:nvSpPr>
          <p:cNvPr id="3" name="内容占位符 2">
            <a:extLst>
              <a:ext uri="{FF2B5EF4-FFF2-40B4-BE49-F238E27FC236}">
                <a16:creationId xmlns:a16="http://schemas.microsoft.com/office/drawing/2014/main" id="{9F30A2D6-5797-C149-ACE8-E0BED9FBA39B}"/>
              </a:ext>
            </a:extLst>
          </p:cNvPr>
          <p:cNvSpPr>
            <a:spLocks noGrp="1"/>
          </p:cNvSpPr>
          <p:nvPr>
            <p:ph idx="1"/>
          </p:nvPr>
        </p:nvSpPr>
        <p:spPr/>
        <p:txBody>
          <a:bodyPr/>
          <a:lstStyle/>
          <a:p>
            <a:r>
              <a:rPr lang="en-US" altLang="zh-CN" dirty="0"/>
              <a:t>Update the source code</a:t>
            </a:r>
          </a:p>
          <a:p>
            <a:pPr lvl="1"/>
            <a:r>
              <a:rPr lang="en-US" altLang="zh-CN" dirty="0"/>
              <a:t>In the </a:t>
            </a:r>
            <a:r>
              <a:rPr lang="en-US" altLang="zh-CN" dirty="0" err="1">
                <a:solidFill>
                  <a:srgbClr val="FF0000"/>
                </a:solidFill>
              </a:rPr>
              <a:t>src</a:t>
            </a:r>
            <a:r>
              <a:rPr lang="en-US" altLang="zh-CN" dirty="0">
                <a:solidFill>
                  <a:srgbClr val="FF0000"/>
                </a:solidFill>
              </a:rPr>
              <a:t>/static/</a:t>
            </a:r>
            <a:r>
              <a:rPr lang="en-US" altLang="zh-CN" dirty="0" err="1">
                <a:solidFill>
                  <a:srgbClr val="FF0000"/>
                </a:solidFill>
              </a:rPr>
              <a:t>js</a:t>
            </a:r>
            <a:r>
              <a:rPr lang="en-US" altLang="zh-CN" dirty="0">
                <a:solidFill>
                  <a:srgbClr val="FF0000"/>
                </a:solidFill>
              </a:rPr>
              <a:t>/</a:t>
            </a:r>
            <a:r>
              <a:rPr lang="en-US" altLang="zh-CN" dirty="0" err="1">
                <a:solidFill>
                  <a:srgbClr val="FF0000"/>
                </a:solidFill>
              </a:rPr>
              <a:t>app.js</a:t>
            </a:r>
            <a:r>
              <a:rPr lang="en-US" altLang="zh-CN" dirty="0">
                <a:solidFill>
                  <a:srgbClr val="FF0000"/>
                </a:solidFill>
              </a:rPr>
              <a:t> </a:t>
            </a:r>
            <a:r>
              <a:rPr lang="en-US" altLang="zh-CN" dirty="0"/>
              <a:t>file, update line 56 to use the new empty text.</a:t>
            </a:r>
          </a:p>
          <a:p>
            <a:pPr lvl="2"/>
            <a:r>
              <a:rPr lang="en-US" altLang="zh-CN" sz="1400" dirty="0">
                <a:solidFill>
                  <a:schemeClr val="tx2">
                    <a:lumMod val="75000"/>
                  </a:schemeClr>
                </a:solidFill>
                <a:latin typeface="Consolas" panose="020B0609020204030204" pitchFamily="49" charset="0"/>
                <a:cs typeface="Consolas" panose="020B0609020204030204" pitchFamily="49" charset="0"/>
              </a:rPr>
              <a:t>- &lt;p </a:t>
            </a:r>
            <a:r>
              <a:rPr lang="en-US" altLang="zh-CN" sz="1400" dirty="0" err="1">
                <a:solidFill>
                  <a:schemeClr val="tx2">
                    <a:lumMod val="75000"/>
                  </a:schemeClr>
                </a:solidFill>
                <a:latin typeface="Consolas" panose="020B0609020204030204" pitchFamily="49" charset="0"/>
                <a:cs typeface="Consolas" panose="020B0609020204030204" pitchFamily="49" charset="0"/>
              </a:rPr>
              <a:t>className</a:t>
            </a:r>
            <a:r>
              <a:rPr lang="en-US" altLang="zh-CN" sz="1400" dirty="0">
                <a:solidFill>
                  <a:schemeClr val="tx2">
                    <a:lumMod val="75000"/>
                  </a:schemeClr>
                </a:solidFill>
                <a:latin typeface="Consolas" panose="020B0609020204030204" pitchFamily="49" charset="0"/>
                <a:cs typeface="Consolas" panose="020B0609020204030204" pitchFamily="49" charset="0"/>
              </a:rPr>
              <a:t>="text-center"&gt;No items yet! Add one above!&lt;/p&gt; </a:t>
            </a:r>
          </a:p>
          <a:p>
            <a:pPr lvl="2"/>
            <a:r>
              <a:rPr lang="en-US" altLang="zh-CN" sz="1400" dirty="0">
                <a:solidFill>
                  <a:schemeClr val="tx2">
                    <a:lumMod val="75000"/>
                  </a:schemeClr>
                </a:solidFill>
                <a:latin typeface="Consolas" panose="020B0609020204030204" pitchFamily="49" charset="0"/>
                <a:cs typeface="Consolas" panose="020B0609020204030204" pitchFamily="49" charset="0"/>
              </a:rPr>
              <a:t>+ &lt;p </a:t>
            </a:r>
            <a:r>
              <a:rPr lang="en-US" altLang="zh-CN" sz="1400" dirty="0" err="1">
                <a:solidFill>
                  <a:schemeClr val="tx2">
                    <a:lumMod val="75000"/>
                  </a:schemeClr>
                </a:solidFill>
                <a:latin typeface="Consolas" panose="020B0609020204030204" pitchFamily="49" charset="0"/>
                <a:cs typeface="Consolas" panose="020B0609020204030204" pitchFamily="49" charset="0"/>
              </a:rPr>
              <a:t>className</a:t>
            </a:r>
            <a:r>
              <a:rPr lang="en-US" altLang="zh-CN" sz="1400" dirty="0">
                <a:solidFill>
                  <a:schemeClr val="tx2">
                    <a:lumMod val="75000"/>
                  </a:schemeClr>
                </a:solidFill>
                <a:latin typeface="Consolas" panose="020B0609020204030204" pitchFamily="49" charset="0"/>
                <a:cs typeface="Consolas" panose="020B0609020204030204" pitchFamily="49" charset="0"/>
              </a:rPr>
              <a:t>="text-center"&gt;You have no </a:t>
            </a:r>
            <a:r>
              <a:rPr lang="en-US" altLang="zh-CN" sz="1400" dirty="0" err="1">
                <a:solidFill>
                  <a:schemeClr val="tx2">
                    <a:lumMod val="75000"/>
                  </a:schemeClr>
                </a:solidFill>
                <a:latin typeface="Consolas" panose="020B0609020204030204" pitchFamily="49" charset="0"/>
                <a:cs typeface="Consolas" panose="020B0609020204030204" pitchFamily="49" charset="0"/>
              </a:rPr>
              <a:t>todo</a:t>
            </a:r>
            <a:r>
              <a:rPr lang="en-US" altLang="zh-CN" sz="1400" dirty="0">
                <a:solidFill>
                  <a:schemeClr val="tx2">
                    <a:lumMod val="75000"/>
                  </a:schemeClr>
                </a:solidFill>
                <a:latin typeface="Consolas" panose="020B0609020204030204" pitchFamily="49" charset="0"/>
                <a:cs typeface="Consolas" panose="020B0609020204030204" pitchFamily="49" charset="0"/>
              </a:rPr>
              <a:t> items yet! Add one above!&lt;/p&gt; </a:t>
            </a:r>
          </a:p>
          <a:p>
            <a:pPr lvl="2"/>
            <a:endParaRPr lang="en-US" altLang="zh-CN" sz="1500" dirty="0">
              <a:solidFill>
                <a:schemeClr val="tx2">
                  <a:lumMod val="75000"/>
                </a:schemeClr>
              </a:solidFill>
              <a:latin typeface="Consolas" panose="020B0609020204030204" pitchFamily="49" charset="0"/>
              <a:cs typeface="Consolas" panose="020B0609020204030204" pitchFamily="49" charset="0"/>
            </a:endParaRPr>
          </a:p>
          <a:p>
            <a:pPr lvl="1"/>
            <a:r>
              <a:rPr lang="en-US" altLang="zh-CN" dirty="0"/>
              <a:t>Let’s build our updated version of the image, using the same command we used before.</a:t>
            </a:r>
          </a:p>
          <a:p>
            <a:pPr lvl="2"/>
            <a:r>
              <a:rPr lang="en-US" altLang="zh-CN" sz="1500" dirty="0">
                <a:solidFill>
                  <a:schemeClr val="tx2">
                    <a:lumMod val="75000"/>
                  </a:schemeClr>
                </a:solidFill>
                <a:latin typeface="Consolas" panose="020B0609020204030204" pitchFamily="49" charset="0"/>
                <a:cs typeface="Consolas" panose="020B0609020204030204" pitchFamily="49" charset="0"/>
              </a:rPr>
              <a:t>$ docker build -t getting-started . </a:t>
            </a:r>
          </a:p>
          <a:p>
            <a:pPr lvl="1"/>
            <a:r>
              <a:rPr lang="en-US" altLang="zh-CN" dirty="0"/>
              <a:t>Let’s start a new container using the updated code.</a:t>
            </a:r>
          </a:p>
          <a:p>
            <a:pPr lvl="2"/>
            <a:r>
              <a:rPr lang="en-US" altLang="zh-CN" sz="1500" dirty="0">
                <a:solidFill>
                  <a:schemeClr val="tx2">
                    <a:lumMod val="75000"/>
                  </a:schemeClr>
                </a:solidFill>
                <a:latin typeface="Consolas" panose="020B0609020204030204" pitchFamily="49" charset="0"/>
                <a:cs typeface="Consolas" panose="020B0609020204030204" pitchFamily="49" charset="0"/>
              </a:rPr>
              <a:t>$ docker run -</a:t>
            </a:r>
            <a:r>
              <a:rPr lang="en-US" altLang="zh-CN" sz="1500" dirty="0" err="1">
                <a:solidFill>
                  <a:schemeClr val="tx2">
                    <a:lumMod val="75000"/>
                  </a:schemeClr>
                </a:solidFill>
                <a:latin typeface="Consolas" panose="020B0609020204030204" pitchFamily="49" charset="0"/>
                <a:cs typeface="Consolas" panose="020B0609020204030204" pitchFamily="49" charset="0"/>
              </a:rPr>
              <a:t>dp</a:t>
            </a:r>
            <a:r>
              <a:rPr lang="en-US" altLang="zh-CN" sz="1500" dirty="0">
                <a:solidFill>
                  <a:schemeClr val="tx2">
                    <a:lumMod val="75000"/>
                  </a:schemeClr>
                </a:solidFill>
                <a:latin typeface="Consolas" panose="020B0609020204030204" pitchFamily="49" charset="0"/>
                <a:cs typeface="Consolas" panose="020B0609020204030204" pitchFamily="49" charset="0"/>
              </a:rPr>
              <a:t> 3000:3000 getting-started</a:t>
            </a:r>
          </a:p>
          <a:p>
            <a:endParaRPr kumimoji="1" lang="zh-CN" altLang="en-US" dirty="0"/>
          </a:p>
        </p:txBody>
      </p:sp>
      <p:sp>
        <p:nvSpPr>
          <p:cNvPr id="4" name="灯片编号占位符 3">
            <a:extLst>
              <a:ext uri="{FF2B5EF4-FFF2-40B4-BE49-F238E27FC236}">
                <a16:creationId xmlns:a16="http://schemas.microsoft.com/office/drawing/2014/main" id="{617B1E9C-FFC9-A04C-801D-12BB10EB4E63}"/>
              </a:ext>
            </a:extLst>
          </p:cNvPr>
          <p:cNvSpPr>
            <a:spLocks noGrp="1"/>
          </p:cNvSpPr>
          <p:nvPr>
            <p:ph type="sldNum" sz="quarter" idx="12"/>
          </p:nvPr>
        </p:nvSpPr>
        <p:spPr/>
        <p:txBody>
          <a:bodyPr/>
          <a:lstStyle/>
          <a:p>
            <a:fld id="{CB818ED7-1FAF-4BEC-A906-EB6564C334EB}" type="slidenum">
              <a:rPr lang="zh-CN" altLang="en-US" smtClean="0"/>
              <a:pPr/>
              <a:t>12</a:t>
            </a:fld>
            <a:endParaRPr lang="zh-CN" altLang="en-US" dirty="0"/>
          </a:p>
        </p:txBody>
      </p:sp>
      <p:pic>
        <p:nvPicPr>
          <p:cNvPr id="5" name="图片 4">
            <a:extLst>
              <a:ext uri="{FF2B5EF4-FFF2-40B4-BE49-F238E27FC236}">
                <a16:creationId xmlns:a16="http://schemas.microsoft.com/office/drawing/2014/main" id="{F545CBF4-EB4A-924C-B81E-34D396C7C28C}"/>
              </a:ext>
            </a:extLst>
          </p:cNvPr>
          <p:cNvPicPr>
            <a:picLocks noChangeAspect="1"/>
          </p:cNvPicPr>
          <p:nvPr/>
        </p:nvPicPr>
        <p:blipFill>
          <a:blip r:embed="rId2"/>
          <a:stretch>
            <a:fillRect/>
          </a:stretch>
        </p:blipFill>
        <p:spPr>
          <a:xfrm>
            <a:off x="1833575" y="3507854"/>
            <a:ext cx="5476850" cy="1267527"/>
          </a:xfrm>
          <a:prstGeom prst="rect">
            <a:avLst/>
          </a:prstGeom>
        </p:spPr>
      </p:pic>
    </p:spTree>
    <p:extLst>
      <p:ext uri="{BB962C8B-B14F-4D97-AF65-F5344CB8AC3E}">
        <p14:creationId xmlns:p14="http://schemas.microsoft.com/office/powerpoint/2010/main" val="343548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A4EB33-407C-8240-8A8C-3C01791EF6A1}"/>
              </a:ext>
            </a:extLst>
          </p:cNvPr>
          <p:cNvSpPr>
            <a:spLocks noGrp="1"/>
          </p:cNvSpPr>
          <p:nvPr>
            <p:ph type="title"/>
          </p:nvPr>
        </p:nvSpPr>
        <p:spPr/>
        <p:txBody>
          <a:bodyPr/>
          <a:lstStyle/>
          <a:p>
            <a:r>
              <a:rPr kumimoji="1" lang="en-US" altLang="zh-CN" dirty="0"/>
              <a:t>Update</a:t>
            </a:r>
            <a:r>
              <a:rPr kumimoji="1" lang="zh-CN" altLang="en-US" dirty="0"/>
              <a:t> </a:t>
            </a:r>
            <a:r>
              <a:rPr kumimoji="1" lang="en-US" altLang="zh-CN" dirty="0"/>
              <a:t>the</a:t>
            </a:r>
            <a:r>
              <a:rPr kumimoji="1" lang="zh-CN" altLang="en-US" dirty="0"/>
              <a:t> </a:t>
            </a:r>
            <a:r>
              <a:rPr kumimoji="1" lang="en-US" altLang="zh-CN" dirty="0"/>
              <a:t>application</a:t>
            </a:r>
            <a:endParaRPr kumimoji="1" lang="zh-CN" altLang="en-US" dirty="0"/>
          </a:p>
        </p:txBody>
      </p:sp>
      <p:sp>
        <p:nvSpPr>
          <p:cNvPr id="3" name="内容占位符 2">
            <a:extLst>
              <a:ext uri="{FF2B5EF4-FFF2-40B4-BE49-F238E27FC236}">
                <a16:creationId xmlns:a16="http://schemas.microsoft.com/office/drawing/2014/main" id="{6E99EE85-8AA0-1645-9511-302F76616AE5}"/>
              </a:ext>
            </a:extLst>
          </p:cNvPr>
          <p:cNvSpPr>
            <a:spLocks noGrp="1"/>
          </p:cNvSpPr>
          <p:nvPr>
            <p:ph idx="1"/>
          </p:nvPr>
        </p:nvSpPr>
        <p:spPr/>
        <p:txBody>
          <a:bodyPr/>
          <a:lstStyle/>
          <a:p>
            <a:r>
              <a:rPr lang="en-US" altLang="zh-CN" dirty="0"/>
              <a:t>Remove a container using the CLI</a:t>
            </a:r>
          </a:p>
          <a:p>
            <a:pPr lvl="1"/>
            <a:r>
              <a:rPr lang="en-US" altLang="zh-CN" dirty="0"/>
              <a:t>Get the ID of the container by using the docker </a:t>
            </a:r>
            <a:r>
              <a:rPr lang="en-US" altLang="zh-CN" dirty="0" err="1"/>
              <a:t>ps</a:t>
            </a:r>
            <a:r>
              <a:rPr lang="en-US" altLang="zh-CN" dirty="0"/>
              <a:t> command.</a:t>
            </a:r>
          </a:p>
          <a:p>
            <a:pPr lvl="2"/>
            <a:r>
              <a:rPr lang="en-US" altLang="zh-CN" sz="1400" dirty="0">
                <a:solidFill>
                  <a:schemeClr val="tx2">
                    <a:lumMod val="75000"/>
                  </a:schemeClr>
                </a:solidFill>
                <a:latin typeface="Consolas" panose="020B0609020204030204" pitchFamily="49" charset="0"/>
                <a:cs typeface="Consolas" panose="020B0609020204030204" pitchFamily="49" charset="0"/>
              </a:rPr>
              <a:t>$ docker </a:t>
            </a:r>
            <a:r>
              <a:rPr lang="en-US" altLang="zh-CN" sz="1400" dirty="0" err="1">
                <a:solidFill>
                  <a:schemeClr val="tx2">
                    <a:lumMod val="75000"/>
                  </a:schemeClr>
                </a:solidFill>
                <a:latin typeface="Consolas" panose="020B0609020204030204" pitchFamily="49" charset="0"/>
                <a:cs typeface="Consolas" panose="020B0609020204030204" pitchFamily="49" charset="0"/>
              </a:rPr>
              <a:t>ps</a:t>
            </a:r>
            <a:r>
              <a:rPr lang="en-US" altLang="zh-CN" sz="1400" dirty="0">
                <a:solidFill>
                  <a:schemeClr val="tx2">
                    <a:lumMod val="75000"/>
                  </a:schemeClr>
                </a:solidFill>
                <a:latin typeface="Consolas" panose="020B0609020204030204" pitchFamily="49" charset="0"/>
                <a:cs typeface="Consolas" panose="020B0609020204030204" pitchFamily="49" charset="0"/>
              </a:rPr>
              <a:t> </a:t>
            </a:r>
          </a:p>
          <a:p>
            <a:pPr lvl="1"/>
            <a:r>
              <a:rPr lang="en-US" altLang="zh-CN" dirty="0"/>
              <a:t>Use the docker stop command to stop the container.</a:t>
            </a:r>
          </a:p>
          <a:p>
            <a:pPr lvl="2"/>
            <a:r>
              <a:rPr lang="en-US" altLang="zh-CN" sz="1400" dirty="0">
                <a:solidFill>
                  <a:schemeClr val="tx2">
                    <a:lumMod val="75000"/>
                  </a:schemeClr>
                </a:solidFill>
                <a:latin typeface="Consolas" panose="020B0609020204030204" pitchFamily="49" charset="0"/>
                <a:cs typeface="Consolas" panose="020B0609020204030204" pitchFamily="49" charset="0"/>
              </a:rPr>
              <a:t># Swap out &lt;the-container-id&gt; with the ID from docker </a:t>
            </a:r>
            <a:r>
              <a:rPr lang="en-US" altLang="zh-CN" sz="1400" dirty="0" err="1">
                <a:solidFill>
                  <a:schemeClr val="tx2">
                    <a:lumMod val="75000"/>
                  </a:schemeClr>
                </a:solidFill>
                <a:latin typeface="Consolas" panose="020B0609020204030204" pitchFamily="49" charset="0"/>
                <a:cs typeface="Consolas" panose="020B0609020204030204" pitchFamily="49" charset="0"/>
              </a:rPr>
              <a:t>ps</a:t>
            </a:r>
            <a:r>
              <a:rPr lang="en-US" altLang="zh-CN" sz="1400" dirty="0">
                <a:solidFill>
                  <a:schemeClr val="tx2">
                    <a:lumMod val="75000"/>
                  </a:schemeClr>
                </a:solidFill>
                <a:latin typeface="Consolas" panose="020B0609020204030204" pitchFamily="49" charset="0"/>
                <a:cs typeface="Consolas" panose="020B0609020204030204" pitchFamily="49" charset="0"/>
              </a:rPr>
              <a:t> </a:t>
            </a:r>
          </a:p>
          <a:p>
            <a:pPr lvl="2"/>
            <a:r>
              <a:rPr lang="en-US" altLang="zh-CN" sz="1400" dirty="0">
                <a:solidFill>
                  <a:schemeClr val="tx2">
                    <a:lumMod val="75000"/>
                  </a:schemeClr>
                </a:solidFill>
                <a:latin typeface="Consolas" panose="020B0609020204030204" pitchFamily="49" charset="0"/>
                <a:cs typeface="Consolas" panose="020B0609020204030204" pitchFamily="49" charset="0"/>
              </a:rPr>
              <a:t>$ docker stop &lt;the-container-id&gt; </a:t>
            </a:r>
          </a:p>
          <a:p>
            <a:pPr lvl="1"/>
            <a:r>
              <a:rPr lang="en-US" altLang="zh-CN" dirty="0"/>
              <a:t>Once the container has stopped, you can remove it by using the docker rm command.</a:t>
            </a:r>
          </a:p>
          <a:p>
            <a:pPr lvl="2"/>
            <a:r>
              <a:rPr lang="en-US" altLang="zh-CN" sz="1400" dirty="0">
                <a:solidFill>
                  <a:schemeClr val="tx2">
                    <a:lumMod val="75000"/>
                  </a:schemeClr>
                </a:solidFill>
                <a:latin typeface="Consolas" panose="020B0609020204030204" pitchFamily="49" charset="0"/>
                <a:cs typeface="Consolas" panose="020B0609020204030204" pitchFamily="49" charset="0"/>
              </a:rPr>
              <a:t>$ docker rm &lt;the-container-id&gt;</a:t>
            </a:r>
          </a:p>
          <a:p>
            <a:pPr lvl="2"/>
            <a:endParaRPr lang="en-US" altLang="zh-CN" sz="1400" dirty="0">
              <a:solidFill>
                <a:schemeClr val="tx2">
                  <a:lumMod val="75000"/>
                </a:schemeClr>
              </a:solidFill>
              <a:latin typeface="Consolas" panose="020B0609020204030204" pitchFamily="49" charset="0"/>
              <a:cs typeface="Consolas" panose="020B0609020204030204" pitchFamily="49" charset="0"/>
            </a:endParaRPr>
          </a:p>
          <a:p>
            <a:r>
              <a:rPr lang="en-US" altLang="zh-CN" dirty="0"/>
              <a:t>Start the updated app container</a:t>
            </a:r>
          </a:p>
          <a:p>
            <a:pPr lvl="1"/>
            <a:r>
              <a:rPr lang="en-US" altLang="zh-CN" dirty="0"/>
              <a:t>Now, start your updated app.</a:t>
            </a:r>
          </a:p>
          <a:p>
            <a:pPr lvl="2"/>
            <a:r>
              <a:rPr lang="en-US" altLang="zh-CN" sz="1400" dirty="0">
                <a:solidFill>
                  <a:schemeClr val="tx2">
                    <a:lumMod val="75000"/>
                  </a:schemeClr>
                </a:solidFill>
                <a:latin typeface="Consolas" panose="020B0609020204030204" pitchFamily="49" charset="0"/>
                <a:cs typeface="Consolas" panose="020B0609020204030204" pitchFamily="49" charset="0"/>
              </a:rPr>
              <a:t>$ docker run -</a:t>
            </a:r>
            <a:r>
              <a:rPr lang="en-US" altLang="zh-CN" sz="1400" dirty="0" err="1">
                <a:solidFill>
                  <a:schemeClr val="tx2">
                    <a:lumMod val="75000"/>
                  </a:schemeClr>
                </a:solidFill>
                <a:latin typeface="Consolas" panose="020B0609020204030204" pitchFamily="49" charset="0"/>
                <a:cs typeface="Consolas" panose="020B0609020204030204" pitchFamily="49" charset="0"/>
              </a:rPr>
              <a:t>dp</a:t>
            </a:r>
            <a:r>
              <a:rPr lang="en-US" altLang="zh-CN" sz="1400" dirty="0">
                <a:solidFill>
                  <a:schemeClr val="tx2">
                    <a:lumMod val="75000"/>
                  </a:schemeClr>
                </a:solidFill>
                <a:latin typeface="Consolas" panose="020B0609020204030204" pitchFamily="49" charset="0"/>
                <a:cs typeface="Consolas" panose="020B0609020204030204" pitchFamily="49" charset="0"/>
              </a:rPr>
              <a:t> 3000:3000 getting-started</a:t>
            </a:r>
          </a:p>
          <a:p>
            <a:endParaRPr kumimoji="1" lang="zh-CN" altLang="en-US" dirty="0"/>
          </a:p>
        </p:txBody>
      </p:sp>
      <p:sp>
        <p:nvSpPr>
          <p:cNvPr id="4" name="灯片编号占位符 3">
            <a:extLst>
              <a:ext uri="{FF2B5EF4-FFF2-40B4-BE49-F238E27FC236}">
                <a16:creationId xmlns:a16="http://schemas.microsoft.com/office/drawing/2014/main" id="{32200808-D519-4041-9C3D-A8BD05687451}"/>
              </a:ext>
            </a:extLst>
          </p:cNvPr>
          <p:cNvSpPr>
            <a:spLocks noGrp="1"/>
          </p:cNvSpPr>
          <p:nvPr>
            <p:ph type="sldNum" sz="quarter" idx="12"/>
          </p:nvPr>
        </p:nvSpPr>
        <p:spPr/>
        <p:txBody>
          <a:bodyPr/>
          <a:lstStyle/>
          <a:p>
            <a:fld id="{CB818ED7-1FAF-4BEC-A906-EB6564C334EB}" type="slidenum">
              <a:rPr lang="zh-CN" altLang="en-US" smtClean="0"/>
              <a:pPr/>
              <a:t>13</a:t>
            </a:fld>
            <a:endParaRPr lang="zh-CN" altLang="en-US" dirty="0"/>
          </a:p>
        </p:txBody>
      </p:sp>
    </p:spTree>
    <p:extLst>
      <p:ext uri="{BB962C8B-B14F-4D97-AF65-F5344CB8AC3E}">
        <p14:creationId xmlns:p14="http://schemas.microsoft.com/office/powerpoint/2010/main" val="4941508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3343B1-092A-B748-86DA-E917DB1A59DF}"/>
              </a:ext>
            </a:extLst>
          </p:cNvPr>
          <p:cNvSpPr>
            <a:spLocks noGrp="1"/>
          </p:cNvSpPr>
          <p:nvPr>
            <p:ph type="title"/>
          </p:nvPr>
        </p:nvSpPr>
        <p:spPr/>
        <p:txBody>
          <a:bodyPr/>
          <a:lstStyle/>
          <a:p>
            <a:r>
              <a:rPr kumimoji="1" lang="en-US" altLang="zh-CN" dirty="0"/>
              <a:t>Share</a:t>
            </a:r>
            <a:r>
              <a:rPr kumimoji="1" lang="zh-CN" altLang="en-US" dirty="0"/>
              <a:t> </a:t>
            </a:r>
            <a:r>
              <a:rPr kumimoji="1" lang="en-US" altLang="zh-CN" dirty="0"/>
              <a:t>the application</a:t>
            </a:r>
            <a:endParaRPr kumimoji="1" lang="zh-CN" altLang="en-US" dirty="0"/>
          </a:p>
        </p:txBody>
      </p:sp>
      <p:sp>
        <p:nvSpPr>
          <p:cNvPr id="3" name="内容占位符 2">
            <a:extLst>
              <a:ext uri="{FF2B5EF4-FFF2-40B4-BE49-F238E27FC236}">
                <a16:creationId xmlns:a16="http://schemas.microsoft.com/office/drawing/2014/main" id="{5DC2B250-603F-9E41-8DF9-19BBB98C1379}"/>
              </a:ext>
            </a:extLst>
          </p:cNvPr>
          <p:cNvSpPr>
            <a:spLocks noGrp="1"/>
          </p:cNvSpPr>
          <p:nvPr>
            <p:ph idx="1"/>
          </p:nvPr>
        </p:nvSpPr>
        <p:spPr/>
        <p:txBody>
          <a:bodyPr>
            <a:normAutofit/>
          </a:bodyPr>
          <a:lstStyle/>
          <a:p>
            <a:r>
              <a:rPr lang="en-US" altLang="zh-CN" dirty="0"/>
              <a:t>To share Docker images, you have to use a Docker registry. </a:t>
            </a:r>
          </a:p>
          <a:p>
            <a:pPr lvl="1"/>
            <a:r>
              <a:rPr lang="en-US" altLang="zh-CN" dirty="0"/>
              <a:t>The default registry is </a:t>
            </a:r>
            <a:r>
              <a:rPr lang="en-US" altLang="zh-CN" dirty="0">
                <a:solidFill>
                  <a:srgbClr val="FF0000"/>
                </a:solidFill>
              </a:rPr>
              <a:t>Docker Hub</a:t>
            </a:r>
            <a:r>
              <a:rPr lang="en-US" altLang="zh-CN" dirty="0"/>
              <a:t> and is where all of the images we’ve used have come from.</a:t>
            </a:r>
          </a:p>
          <a:p>
            <a:pPr lvl="1"/>
            <a:endParaRPr kumimoji="1" lang="en-US" altLang="zh-CN" dirty="0"/>
          </a:p>
          <a:p>
            <a:r>
              <a:rPr lang="en-US" altLang="zh-CN" dirty="0"/>
              <a:t>Create a repo</a:t>
            </a:r>
          </a:p>
          <a:p>
            <a:pPr lvl="1"/>
            <a:r>
              <a:rPr lang="en-US" altLang="zh-CN" dirty="0"/>
              <a:t>To push an image, we first need to create a </a:t>
            </a:r>
            <a:r>
              <a:rPr lang="en-US" altLang="zh-CN" dirty="0">
                <a:solidFill>
                  <a:srgbClr val="FF0000"/>
                </a:solidFill>
              </a:rPr>
              <a:t>repository</a:t>
            </a:r>
            <a:r>
              <a:rPr lang="en-US" altLang="zh-CN" dirty="0"/>
              <a:t> on Docker Hub.</a:t>
            </a:r>
          </a:p>
          <a:p>
            <a:pPr lvl="1"/>
            <a:endParaRPr lang="en-US" altLang="zh-CN" dirty="0"/>
          </a:p>
          <a:p>
            <a:r>
              <a:rPr lang="en-US" altLang="zh-CN" dirty="0"/>
              <a:t>Push the image</a:t>
            </a:r>
          </a:p>
          <a:p>
            <a:pPr lvl="1"/>
            <a:r>
              <a:rPr lang="en-US" altLang="zh-CN" dirty="0"/>
              <a:t>Use the docker </a:t>
            </a:r>
            <a:r>
              <a:rPr lang="en-US" altLang="zh-CN" dirty="0">
                <a:solidFill>
                  <a:srgbClr val="FF0000"/>
                </a:solidFill>
              </a:rPr>
              <a:t>tag</a:t>
            </a:r>
            <a:r>
              <a:rPr lang="en-US" altLang="zh-CN" dirty="0"/>
              <a:t> command to give the getting-started image a new name. Be sure to swap out </a:t>
            </a:r>
            <a:r>
              <a:rPr lang="en-US" altLang="zh-CN" dirty="0">
                <a:solidFill>
                  <a:srgbClr val="FF0000"/>
                </a:solidFill>
              </a:rPr>
              <a:t>YOUR-USER-NAME</a:t>
            </a:r>
            <a:r>
              <a:rPr lang="en-US" altLang="zh-CN" dirty="0"/>
              <a:t> with your Docker ID.</a:t>
            </a:r>
          </a:p>
          <a:p>
            <a:pPr marL="571500" lvl="1" indent="0">
              <a:buNone/>
            </a:pPr>
            <a:r>
              <a:rPr lang="en-US" altLang="zh-CN" dirty="0">
                <a:solidFill>
                  <a:schemeClr val="tx2">
                    <a:lumMod val="75000"/>
                  </a:schemeClr>
                </a:solidFill>
                <a:latin typeface="Consolas" panose="020B0609020204030204" pitchFamily="49" charset="0"/>
                <a:cs typeface="Consolas" panose="020B0609020204030204" pitchFamily="49" charset="0"/>
              </a:rPr>
              <a:t>docker tag getting-started YOUR-USER-NAME/getting-started </a:t>
            </a:r>
          </a:p>
          <a:p>
            <a:pPr lvl="1"/>
            <a:r>
              <a:rPr lang="en-US" altLang="zh-CN" dirty="0"/>
              <a:t>Now try your </a:t>
            </a:r>
            <a:r>
              <a:rPr lang="en-US" altLang="zh-CN" dirty="0">
                <a:solidFill>
                  <a:srgbClr val="FF0000"/>
                </a:solidFill>
              </a:rPr>
              <a:t>push</a:t>
            </a:r>
            <a:r>
              <a:rPr lang="en-US" altLang="zh-CN" dirty="0"/>
              <a:t> command. If you’re copying the value from Docker Hub, you can drop the </a:t>
            </a:r>
            <a:r>
              <a:rPr lang="en-US" altLang="zh-CN" dirty="0" err="1">
                <a:solidFill>
                  <a:srgbClr val="FF0000"/>
                </a:solidFill>
              </a:rPr>
              <a:t>tagname</a:t>
            </a:r>
            <a:r>
              <a:rPr lang="en-US" altLang="zh-CN" dirty="0"/>
              <a:t> portion, as we didn’t add a tag to the image name. If you don’t specify a tag, Docker will use a tag called </a:t>
            </a:r>
            <a:r>
              <a:rPr lang="en-US" altLang="zh-CN" dirty="0">
                <a:solidFill>
                  <a:srgbClr val="FF0000"/>
                </a:solidFill>
              </a:rPr>
              <a:t>latest</a:t>
            </a:r>
            <a:r>
              <a:rPr lang="en-US" altLang="zh-CN" dirty="0"/>
              <a:t>.</a:t>
            </a:r>
          </a:p>
          <a:p>
            <a:pPr marL="571500" lvl="1" indent="0">
              <a:buNone/>
            </a:pPr>
            <a:r>
              <a:rPr lang="en-US" altLang="zh-CN" sz="1575" dirty="0">
                <a:solidFill>
                  <a:schemeClr val="tx2">
                    <a:lumMod val="75000"/>
                  </a:schemeClr>
                </a:solidFill>
                <a:latin typeface="Consolas" panose="020B0609020204030204" pitchFamily="49" charset="0"/>
                <a:cs typeface="Consolas" panose="020B0609020204030204" pitchFamily="49" charset="0"/>
              </a:rPr>
              <a:t>docker push YOUR-USER-NAME/getting-started</a:t>
            </a:r>
          </a:p>
          <a:p>
            <a:endParaRPr lang="en-US" altLang="zh-CN" dirty="0"/>
          </a:p>
          <a:p>
            <a:pPr lvl="1"/>
            <a:endParaRPr lang="en-US" altLang="zh-CN" dirty="0"/>
          </a:p>
          <a:p>
            <a:pPr lvl="1"/>
            <a:endParaRPr kumimoji="1" lang="zh-CN" altLang="en-US" dirty="0"/>
          </a:p>
        </p:txBody>
      </p:sp>
      <p:sp>
        <p:nvSpPr>
          <p:cNvPr id="4" name="灯片编号占位符 3">
            <a:extLst>
              <a:ext uri="{FF2B5EF4-FFF2-40B4-BE49-F238E27FC236}">
                <a16:creationId xmlns:a16="http://schemas.microsoft.com/office/drawing/2014/main" id="{9BFEBFAE-CA86-9A4B-A4DE-E5C2866FD170}"/>
              </a:ext>
            </a:extLst>
          </p:cNvPr>
          <p:cNvSpPr>
            <a:spLocks noGrp="1"/>
          </p:cNvSpPr>
          <p:nvPr>
            <p:ph type="sldNum" sz="quarter" idx="12"/>
          </p:nvPr>
        </p:nvSpPr>
        <p:spPr/>
        <p:txBody>
          <a:bodyPr/>
          <a:lstStyle/>
          <a:p>
            <a:fld id="{CB818ED7-1FAF-4BEC-A906-EB6564C334EB}" type="slidenum">
              <a:rPr lang="zh-CN" altLang="en-US" smtClean="0"/>
              <a:pPr/>
              <a:t>14</a:t>
            </a:fld>
            <a:endParaRPr lang="zh-CN" altLang="en-US" dirty="0"/>
          </a:p>
        </p:txBody>
      </p:sp>
    </p:spTree>
    <p:extLst>
      <p:ext uri="{BB962C8B-B14F-4D97-AF65-F5344CB8AC3E}">
        <p14:creationId xmlns:p14="http://schemas.microsoft.com/office/powerpoint/2010/main" val="21095077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E1E0E-116D-484A-AA07-84EA59BDCC97}"/>
              </a:ext>
            </a:extLst>
          </p:cNvPr>
          <p:cNvSpPr>
            <a:spLocks noGrp="1"/>
          </p:cNvSpPr>
          <p:nvPr>
            <p:ph type="title"/>
          </p:nvPr>
        </p:nvSpPr>
        <p:spPr/>
        <p:txBody>
          <a:bodyPr/>
          <a:lstStyle/>
          <a:p>
            <a:r>
              <a:rPr kumimoji="1" lang="en-US" altLang="zh-CN" dirty="0"/>
              <a:t>Persist</a:t>
            </a:r>
            <a:r>
              <a:rPr kumimoji="1" lang="zh-CN" altLang="en-US" dirty="0"/>
              <a:t> </a:t>
            </a:r>
            <a:r>
              <a:rPr kumimoji="1" lang="en-US" altLang="zh-CN" dirty="0"/>
              <a:t>the</a:t>
            </a:r>
            <a:r>
              <a:rPr kumimoji="1" lang="zh-CN" altLang="en-US" dirty="0"/>
              <a:t> </a:t>
            </a:r>
            <a:r>
              <a:rPr kumimoji="1" lang="en-US" altLang="zh-CN" dirty="0"/>
              <a:t>DB</a:t>
            </a:r>
            <a:endParaRPr kumimoji="1" lang="zh-CN" altLang="en-US" dirty="0"/>
          </a:p>
        </p:txBody>
      </p:sp>
      <p:sp>
        <p:nvSpPr>
          <p:cNvPr id="3" name="内容占位符 2">
            <a:extLst>
              <a:ext uri="{FF2B5EF4-FFF2-40B4-BE49-F238E27FC236}">
                <a16:creationId xmlns:a16="http://schemas.microsoft.com/office/drawing/2014/main" id="{9C8A98EF-A7D1-054B-9AD0-F03AB4506955}"/>
              </a:ext>
            </a:extLst>
          </p:cNvPr>
          <p:cNvSpPr>
            <a:spLocks noGrp="1"/>
          </p:cNvSpPr>
          <p:nvPr>
            <p:ph idx="1"/>
          </p:nvPr>
        </p:nvSpPr>
        <p:spPr/>
        <p:txBody>
          <a:bodyPr>
            <a:normAutofit lnSpcReduction="10000"/>
          </a:bodyPr>
          <a:lstStyle/>
          <a:p>
            <a:r>
              <a:rPr lang="en-US" altLang="zh-CN" dirty="0"/>
              <a:t>The container’s filesystem</a:t>
            </a:r>
          </a:p>
          <a:p>
            <a:pPr lvl="1"/>
            <a:r>
              <a:rPr lang="en-US" altLang="zh-CN" dirty="0"/>
              <a:t>When a container runs, it uses the various layers from an image for its filesystem. </a:t>
            </a:r>
          </a:p>
          <a:p>
            <a:pPr lvl="1"/>
            <a:r>
              <a:rPr lang="en-US" altLang="zh-CN" dirty="0"/>
              <a:t>Each container also gets its own “scratch space” to create/update/remove files. </a:t>
            </a:r>
          </a:p>
          <a:p>
            <a:pPr lvl="1"/>
            <a:r>
              <a:rPr lang="en-US" altLang="zh-CN" dirty="0"/>
              <a:t>Any changes </a:t>
            </a:r>
            <a:r>
              <a:rPr lang="en-US" altLang="zh-CN" dirty="0">
                <a:solidFill>
                  <a:srgbClr val="FF0000"/>
                </a:solidFill>
              </a:rPr>
              <a:t>won’t</a:t>
            </a:r>
            <a:r>
              <a:rPr lang="en-US" altLang="zh-CN" dirty="0"/>
              <a:t> be seen in another container, </a:t>
            </a:r>
            <a:r>
              <a:rPr lang="en-US" altLang="zh-CN" i="1" dirty="0"/>
              <a:t>even if</a:t>
            </a:r>
            <a:r>
              <a:rPr lang="en-US" altLang="zh-CN" dirty="0"/>
              <a:t> they are using the same image.</a:t>
            </a:r>
          </a:p>
          <a:p>
            <a:endParaRPr lang="en-US" altLang="zh-CN" dirty="0"/>
          </a:p>
          <a:p>
            <a:r>
              <a:rPr lang="en-US" altLang="zh-CN" dirty="0"/>
              <a:t>To see this in action, we’re going to start two containers and create a file in each. </a:t>
            </a:r>
          </a:p>
          <a:p>
            <a:pPr lvl="1"/>
            <a:r>
              <a:rPr lang="en-US" altLang="zh-CN" dirty="0"/>
              <a:t>Start an ubuntu container that will create a file named </a:t>
            </a:r>
            <a:r>
              <a:rPr lang="en-US" altLang="zh-CN" dirty="0">
                <a:solidFill>
                  <a:srgbClr val="FF0000"/>
                </a:solidFill>
              </a:rPr>
              <a:t>/</a:t>
            </a:r>
            <a:r>
              <a:rPr lang="en-US" altLang="zh-CN" dirty="0" err="1">
                <a:solidFill>
                  <a:srgbClr val="FF0000"/>
                </a:solidFill>
              </a:rPr>
              <a:t>data.txt</a:t>
            </a:r>
            <a:r>
              <a:rPr lang="en-US" altLang="zh-CN" dirty="0">
                <a:solidFill>
                  <a:srgbClr val="FF0000"/>
                </a:solidFill>
              </a:rPr>
              <a:t> </a:t>
            </a:r>
            <a:r>
              <a:rPr lang="en-US" altLang="zh-CN" dirty="0"/>
              <a:t>with a random number between 1 and 10000.</a:t>
            </a:r>
          </a:p>
          <a:p>
            <a:pPr lvl="1"/>
            <a:r>
              <a:rPr lang="en-US" altLang="zh-CN" sz="1600" dirty="0">
                <a:solidFill>
                  <a:schemeClr val="tx2">
                    <a:lumMod val="75000"/>
                  </a:schemeClr>
                </a:solidFill>
                <a:latin typeface="Consolas" panose="020B0609020204030204" pitchFamily="49" charset="0"/>
                <a:cs typeface="Consolas" panose="020B0609020204030204" pitchFamily="49" charset="0"/>
              </a:rPr>
              <a:t>$ docker run -d ubuntu bash -c "</a:t>
            </a:r>
            <a:r>
              <a:rPr lang="en-US" altLang="zh-CN" sz="1600" dirty="0" err="1">
                <a:solidFill>
                  <a:schemeClr val="tx2">
                    <a:lumMod val="75000"/>
                  </a:schemeClr>
                </a:solidFill>
                <a:latin typeface="Consolas" panose="020B0609020204030204" pitchFamily="49" charset="0"/>
                <a:cs typeface="Consolas" panose="020B0609020204030204" pitchFamily="49" charset="0"/>
              </a:rPr>
              <a:t>shuf</a:t>
            </a:r>
            <a:r>
              <a:rPr lang="en-US" altLang="zh-CN" sz="1600" dirty="0">
                <a:solidFill>
                  <a:schemeClr val="tx2">
                    <a:lumMod val="75000"/>
                  </a:schemeClr>
                </a:solidFill>
                <a:latin typeface="Consolas" panose="020B0609020204030204" pitchFamily="49" charset="0"/>
                <a:cs typeface="Consolas" panose="020B0609020204030204" pitchFamily="49" charset="0"/>
              </a:rPr>
              <a:t> -</a:t>
            </a:r>
            <a:r>
              <a:rPr lang="en-US" altLang="zh-CN" sz="1600" dirty="0" err="1">
                <a:solidFill>
                  <a:schemeClr val="tx2">
                    <a:lumMod val="75000"/>
                  </a:schemeClr>
                </a:solidFill>
                <a:latin typeface="Consolas" panose="020B0609020204030204" pitchFamily="49" charset="0"/>
                <a:cs typeface="Consolas" panose="020B0609020204030204" pitchFamily="49" charset="0"/>
              </a:rPr>
              <a:t>i</a:t>
            </a:r>
            <a:r>
              <a:rPr lang="en-US" altLang="zh-CN" sz="1600" dirty="0">
                <a:solidFill>
                  <a:schemeClr val="tx2">
                    <a:lumMod val="75000"/>
                  </a:schemeClr>
                </a:solidFill>
                <a:latin typeface="Consolas" panose="020B0609020204030204" pitchFamily="49" charset="0"/>
                <a:cs typeface="Consolas" panose="020B0609020204030204" pitchFamily="49" charset="0"/>
              </a:rPr>
              <a:t> 1-10000 -n 1 -o /</a:t>
            </a:r>
            <a:r>
              <a:rPr lang="en-US" altLang="zh-CN" sz="1600" dirty="0" err="1">
                <a:solidFill>
                  <a:schemeClr val="tx2">
                    <a:lumMod val="75000"/>
                  </a:schemeClr>
                </a:solidFill>
                <a:latin typeface="Consolas" panose="020B0609020204030204" pitchFamily="49" charset="0"/>
                <a:cs typeface="Consolas" panose="020B0609020204030204" pitchFamily="49" charset="0"/>
              </a:rPr>
              <a:t>data.txt</a:t>
            </a:r>
            <a:r>
              <a:rPr lang="en-US" altLang="zh-CN" sz="1600" dirty="0">
                <a:solidFill>
                  <a:schemeClr val="tx2">
                    <a:lumMod val="75000"/>
                  </a:schemeClr>
                </a:solidFill>
                <a:latin typeface="Consolas" panose="020B0609020204030204" pitchFamily="49" charset="0"/>
                <a:cs typeface="Consolas" panose="020B0609020204030204" pitchFamily="49" charset="0"/>
              </a:rPr>
              <a:t> &amp;&amp; tail -f /dev/null"</a:t>
            </a:r>
          </a:p>
          <a:p>
            <a:pPr lvl="1"/>
            <a:r>
              <a:rPr lang="en-US" altLang="zh-CN" sz="1600" dirty="0"/>
              <a:t>Start</a:t>
            </a:r>
            <a:r>
              <a:rPr lang="zh-CN" altLang="en-US" sz="1600" dirty="0"/>
              <a:t> </a:t>
            </a:r>
            <a:r>
              <a:rPr lang="en-US" altLang="zh-CN" sz="1600" dirty="0"/>
              <a:t>another</a:t>
            </a:r>
            <a:r>
              <a:rPr lang="zh-CN" altLang="en-US" sz="1600" dirty="0"/>
              <a:t> </a:t>
            </a:r>
            <a:r>
              <a:rPr lang="en-US" altLang="zh-CN" sz="1600" dirty="0"/>
              <a:t>ubuntu</a:t>
            </a:r>
            <a:r>
              <a:rPr lang="zh-CN" altLang="en-US" sz="1600" dirty="0"/>
              <a:t> </a:t>
            </a:r>
            <a:r>
              <a:rPr lang="en-US" altLang="zh-CN" sz="1600" dirty="0"/>
              <a:t>container.</a:t>
            </a:r>
          </a:p>
          <a:p>
            <a:pPr lvl="1"/>
            <a:r>
              <a:rPr lang="en-US" altLang="zh-CN" sz="1600" dirty="0">
                <a:solidFill>
                  <a:schemeClr val="tx2">
                    <a:lumMod val="75000"/>
                  </a:schemeClr>
                </a:solidFill>
                <a:latin typeface="Consolas" panose="020B0609020204030204" pitchFamily="49" charset="0"/>
                <a:cs typeface="Consolas" panose="020B0609020204030204" pitchFamily="49" charset="0"/>
              </a:rPr>
              <a:t>$</a:t>
            </a:r>
            <a:r>
              <a:rPr lang="zh-CN" altLang="en-US" sz="1600" dirty="0">
                <a:solidFill>
                  <a:schemeClr val="tx2">
                    <a:lumMod val="75000"/>
                  </a:schemeClr>
                </a:solidFill>
                <a:latin typeface="Consolas" panose="020B0609020204030204" pitchFamily="49" charset="0"/>
                <a:cs typeface="Consolas" panose="020B0609020204030204" pitchFamily="49" charset="0"/>
              </a:rPr>
              <a:t> </a:t>
            </a:r>
            <a:r>
              <a:rPr lang="en-US" altLang="zh-CN" sz="1600" dirty="0">
                <a:solidFill>
                  <a:schemeClr val="tx2">
                    <a:lumMod val="75000"/>
                  </a:schemeClr>
                </a:solidFill>
                <a:latin typeface="Consolas" panose="020B0609020204030204" pitchFamily="49" charset="0"/>
                <a:cs typeface="Consolas" panose="020B0609020204030204" pitchFamily="49" charset="0"/>
              </a:rPr>
              <a:t>docker run -it ubuntu ls /</a:t>
            </a:r>
          </a:p>
          <a:p>
            <a:pPr marL="0" indent="0">
              <a:buNone/>
            </a:pPr>
            <a:br>
              <a:rPr lang="en-US" altLang="zh-CN" dirty="0"/>
            </a:br>
            <a:endParaRPr kumimoji="1" lang="zh-CN" altLang="en-US" dirty="0"/>
          </a:p>
        </p:txBody>
      </p:sp>
      <p:sp>
        <p:nvSpPr>
          <p:cNvPr id="4" name="灯片编号占位符 3">
            <a:extLst>
              <a:ext uri="{FF2B5EF4-FFF2-40B4-BE49-F238E27FC236}">
                <a16:creationId xmlns:a16="http://schemas.microsoft.com/office/drawing/2014/main" id="{890076F5-989D-CB4B-A3FC-68F7BAC4E2AD}"/>
              </a:ext>
            </a:extLst>
          </p:cNvPr>
          <p:cNvSpPr>
            <a:spLocks noGrp="1"/>
          </p:cNvSpPr>
          <p:nvPr>
            <p:ph type="sldNum" sz="quarter" idx="12"/>
          </p:nvPr>
        </p:nvSpPr>
        <p:spPr/>
        <p:txBody>
          <a:bodyPr/>
          <a:lstStyle/>
          <a:p>
            <a:fld id="{CB818ED7-1FAF-4BEC-A906-EB6564C334EB}" type="slidenum">
              <a:rPr lang="zh-CN" altLang="en-US" smtClean="0"/>
              <a:pPr/>
              <a:t>15</a:t>
            </a:fld>
            <a:endParaRPr lang="zh-CN" altLang="en-US" dirty="0"/>
          </a:p>
        </p:txBody>
      </p:sp>
    </p:spTree>
    <p:extLst>
      <p:ext uri="{BB962C8B-B14F-4D97-AF65-F5344CB8AC3E}">
        <p14:creationId xmlns:p14="http://schemas.microsoft.com/office/powerpoint/2010/main" val="17306312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E1E0E-116D-484A-AA07-84EA59BDCC97}"/>
              </a:ext>
            </a:extLst>
          </p:cNvPr>
          <p:cNvSpPr>
            <a:spLocks noGrp="1"/>
          </p:cNvSpPr>
          <p:nvPr>
            <p:ph type="title"/>
          </p:nvPr>
        </p:nvSpPr>
        <p:spPr/>
        <p:txBody>
          <a:bodyPr/>
          <a:lstStyle/>
          <a:p>
            <a:r>
              <a:rPr kumimoji="1" lang="en-US" altLang="zh-CN" dirty="0"/>
              <a:t>Persist</a:t>
            </a:r>
            <a:r>
              <a:rPr kumimoji="1" lang="zh-CN" altLang="en-US" dirty="0"/>
              <a:t> </a:t>
            </a:r>
            <a:r>
              <a:rPr kumimoji="1" lang="en-US" altLang="zh-CN" dirty="0"/>
              <a:t>the</a:t>
            </a:r>
            <a:r>
              <a:rPr kumimoji="1" lang="zh-CN" altLang="en-US" dirty="0"/>
              <a:t> </a:t>
            </a:r>
            <a:r>
              <a:rPr kumimoji="1" lang="en-US" altLang="zh-CN" dirty="0"/>
              <a:t>DB</a:t>
            </a:r>
            <a:endParaRPr kumimoji="1" lang="zh-CN" altLang="en-US" dirty="0"/>
          </a:p>
        </p:txBody>
      </p:sp>
      <p:sp>
        <p:nvSpPr>
          <p:cNvPr id="3" name="内容占位符 2">
            <a:extLst>
              <a:ext uri="{FF2B5EF4-FFF2-40B4-BE49-F238E27FC236}">
                <a16:creationId xmlns:a16="http://schemas.microsoft.com/office/drawing/2014/main" id="{9C8A98EF-A7D1-054B-9AD0-F03AB4506955}"/>
              </a:ext>
            </a:extLst>
          </p:cNvPr>
          <p:cNvSpPr>
            <a:spLocks noGrp="1"/>
          </p:cNvSpPr>
          <p:nvPr>
            <p:ph idx="1"/>
          </p:nvPr>
        </p:nvSpPr>
        <p:spPr/>
        <p:txBody>
          <a:bodyPr/>
          <a:lstStyle/>
          <a:p>
            <a:endParaRPr lang="en-US" altLang="zh-CN" dirty="0"/>
          </a:p>
        </p:txBody>
      </p:sp>
      <p:sp>
        <p:nvSpPr>
          <p:cNvPr id="4" name="灯片编号占位符 3">
            <a:extLst>
              <a:ext uri="{FF2B5EF4-FFF2-40B4-BE49-F238E27FC236}">
                <a16:creationId xmlns:a16="http://schemas.microsoft.com/office/drawing/2014/main" id="{890076F5-989D-CB4B-A3FC-68F7BAC4E2AD}"/>
              </a:ext>
            </a:extLst>
          </p:cNvPr>
          <p:cNvSpPr>
            <a:spLocks noGrp="1"/>
          </p:cNvSpPr>
          <p:nvPr>
            <p:ph type="sldNum" sz="quarter" idx="12"/>
          </p:nvPr>
        </p:nvSpPr>
        <p:spPr/>
        <p:txBody>
          <a:bodyPr/>
          <a:lstStyle/>
          <a:p>
            <a:fld id="{CB818ED7-1FAF-4BEC-A906-EB6564C334EB}" type="slidenum">
              <a:rPr lang="zh-CN" altLang="en-US" smtClean="0"/>
              <a:pPr/>
              <a:t>16</a:t>
            </a:fld>
            <a:endParaRPr lang="zh-CN" altLang="en-US" dirty="0"/>
          </a:p>
        </p:txBody>
      </p:sp>
      <p:pic>
        <p:nvPicPr>
          <p:cNvPr id="8" name="图片 7">
            <a:extLst>
              <a:ext uri="{FF2B5EF4-FFF2-40B4-BE49-F238E27FC236}">
                <a16:creationId xmlns:a16="http://schemas.microsoft.com/office/drawing/2014/main" id="{8CBF8E00-890E-CE7B-4630-918FFD973A98}"/>
              </a:ext>
            </a:extLst>
          </p:cNvPr>
          <p:cNvPicPr>
            <a:picLocks noChangeAspect="1"/>
          </p:cNvPicPr>
          <p:nvPr/>
        </p:nvPicPr>
        <p:blipFill>
          <a:blip r:embed="rId2"/>
          <a:stretch>
            <a:fillRect/>
          </a:stretch>
        </p:blipFill>
        <p:spPr>
          <a:xfrm>
            <a:off x="1095239" y="543355"/>
            <a:ext cx="6493522" cy="2410231"/>
          </a:xfrm>
          <a:prstGeom prst="rect">
            <a:avLst/>
          </a:prstGeom>
        </p:spPr>
      </p:pic>
      <p:pic>
        <p:nvPicPr>
          <p:cNvPr id="9" name="图片 8">
            <a:extLst>
              <a:ext uri="{FF2B5EF4-FFF2-40B4-BE49-F238E27FC236}">
                <a16:creationId xmlns:a16="http://schemas.microsoft.com/office/drawing/2014/main" id="{AB80FC20-41AD-4C2D-E326-F621F9B9E47F}"/>
              </a:ext>
            </a:extLst>
          </p:cNvPr>
          <p:cNvPicPr>
            <a:picLocks noChangeAspect="1"/>
          </p:cNvPicPr>
          <p:nvPr/>
        </p:nvPicPr>
        <p:blipFill>
          <a:blip r:embed="rId3"/>
          <a:stretch>
            <a:fillRect/>
          </a:stretch>
        </p:blipFill>
        <p:spPr>
          <a:xfrm>
            <a:off x="1107144" y="2977619"/>
            <a:ext cx="6501994" cy="2150563"/>
          </a:xfrm>
          <a:prstGeom prst="rect">
            <a:avLst/>
          </a:prstGeom>
        </p:spPr>
      </p:pic>
    </p:spTree>
    <p:extLst>
      <p:ext uri="{BB962C8B-B14F-4D97-AF65-F5344CB8AC3E}">
        <p14:creationId xmlns:p14="http://schemas.microsoft.com/office/powerpoint/2010/main" val="37328486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D2F767-E139-0049-A180-094EC65F26FC}"/>
              </a:ext>
            </a:extLst>
          </p:cNvPr>
          <p:cNvSpPr>
            <a:spLocks noGrp="1"/>
          </p:cNvSpPr>
          <p:nvPr>
            <p:ph type="title"/>
          </p:nvPr>
        </p:nvSpPr>
        <p:spPr/>
        <p:txBody>
          <a:bodyPr/>
          <a:lstStyle/>
          <a:p>
            <a:r>
              <a:rPr kumimoji="1" lang="en-US" altLang="zh-CN" dirty="0"/>
              <a:t>Container</a:t>
            </a:r>
            <a:r>
              <a:rPr kumimoji="1" lang="zh-CN" altLang="en-US" dirty="0"/>
              <a:t> </a:t>
            </a:r>
            <a:r>
              <a:rPr kumimoji="1" lang="en-US" altLang="zh-CN" dirty="0"/>
              <a:t>Volume</a:t>
            </a:r>
            <a:endParaRPr kumimoji="1" lang="zh-CN" altLang="en-US" dirty="0"/>
          </a:p>
        </p:txBody>
      </p:sp>
      <p:sp>
        <p:nvSpPr>
          <p:cNvPr id="3" name="内容占位符 2">
            <a:extLst>
              <a:ext uri="{FF2B5EF4-FFF2-40B4-BE49-F238E27FC236}">
                <a16:creationId xmlns:a16="http://schemas.microsoft.com/office/drawing/2014/main" id="{6AA942F3-26AB-3548-A7E1-F5F89A783316}"/>
              </a:ext>
            </a:extLst>
          </p:cNvPr>
          <p:cNvSpPr>
            <a:spLocks noGrp="1"/>
          </p:cNvSpPr>
          <p:nvPr>
            <p:ph idx="1"/>
          </p:nvPr>
        </p:nvSpPr>
        <p:spPr/>
        <p:txBody>
          <a:bodyPr/>
          <a:lstStyle/>
          <a:p>
            <a:r>
              <a:rPr lang="en-US" altLang="zh-CN" dirty="0"/>
              <a:t>With the previous experiment, we saw that each container starts from the image definition each time it starts. </a:t>
            </a:r>
          </a:p>
          <a:p>
            <a:pPr lvl="1"/>
            <a:r>
              <a:rPr lang="en-US" altLang="zh-CN" dirty="0"/>
              <a:t>While containers can create, update, and delete files, those changes are </a:t>
            </a:r>
            <a:r>
              <a:rPr lang="en-US" altLang="zh-CN" dirty="0">
                <a:solidFill>
                  <a:srgbClr val="FF0000"/>
                </a:solidFill>
              </a:rPr>
              <a:t>lost</a:t>
            </a:r>
            <a:r>
              <a:rPr lang="en-US" altLang="zh-CN" dirty="0"/>
              <a:t> when the container is </a:t>
            </a:r>
            <a:r>
              <a:rPr lang="en-US" altLang="zh-CN" dirty="0">
                <a:solidFill>
                  <a:srgbClr val="FF0000"/>
                </a:solidFill>
              </a:rPr>
              <a:t>removed</a:t>
            </a:r>
            <a:r>
              <a:rPr lang="en-US" altLang="zh-CN" dirty="0"/>
              <a:t> and all changes are isolated to that container. </a:t>
            </a:r>
          </a:p>
          <a:p>
            <a:pPr lvl="1"/>
            <a:r>
              <a:rPr lang="en-US" altLang="zh-CN" dirty="0"/>
              <a:t>With </a:t>
            </a:r>
            <a:r>
              <a:rPr lang="en-US" altLang="zh-CN" dirty="0">
                <a:solidFill>
                  <a:srgbClr val="FF0000"/>
                </a:solidFill>
              </a:rPr>
              <a:t>volumes</a:t>
            </a:r>
            <a:r>
              <a:rPr lang="en-US" altLang="zh-CN" dirty="0"/>
              <a:t>, we can change all of this.</a:t>
            </a:r>
          </a:p>
          <a:p>
            <a:r>
              <a:rPr lang="en-US" altLang="zh-CN" dirty="0">
                <a:hlinkClick r:id="rId2"/>
              </a:rPr>
              <a:t>Volumes</a:t>
            </a:r>
            <a:r>
              <a:rPr lang="en-US" altLang="zh-CN" dirty="0"/>
              <a:t> provide the ability to connect specific filesystem paths of the container back to the host machine. </a:t>
            </a:r>
          </a:p>
          <a:p>
            <a:pPr lvl="1"/>
            <a:r>
              <a:rPr lang="en-US" altLang="zh-CN" dirty="0"/>
              <a:t>If a directory in the container is mounted, changes in that directory are also seen on the host machine. </a:t>
            </a:r>
          </a:p>
          <a:p>
            <a:pPr lvl="1"/>
            <a:r>
              <a:rPr lang="en-US" altLang="zh-CN" dirty="0"/>
              <a:t>If we mount that same directory across container restarts, we’d see the same files.</a:t>
            </a:r>
          </a:p>
          <a:p>
            <a:r>
              <a:rPr lang="en-US" altLang="zh-CN" dirty="0"/>
              <a:t>There are two main types of volumes. </a:t>
            </a:r>
          </a:p>
          <a:p>
            <a:pPr lvl="1"/>
            <a:r>
              <a:rPr lang="en-US" altLang="zh-CN" dirty="0"/>
              <a:t>We will eventually use both, but we will start with </a:t>
            </a:r>
            <a:r>
              <a:rPr lang="en-US" altLang="zh-CN" b="1" dirty="0">
                <a:solidFill>
                  <a:srgbClr val="FF0000"/>
                </a:solidFill>
              </a:rPr>
              <a:t>named volumes</a:t>
            </a:r>
            <a:r>
              <a:rPr lang="en-US" altLang="zh-CN" dirty="0"/>
              <a:t>.</a:t>
            </a:r>
          </a:p>
          <a:p>
            <a:endParaRPr kumimoji="1" lang="zh-CN" altLang="en-US" dirty="0"/>
          </a:p>
        </p:txBody>
      </p:sp>
      <p:sp>
        <p:nvSpPr>
          <p:cNvPr id="4" name="灯片编号占位符 3">
            <a:extLst>
              <a:ext uri="{FF2B5EF4-FFF2-40B4-BE49-F238E27FC236}">
                <a16:creationId xmlns:a16="http://schemas.microsoft.com/office/drawing/2014/main" id="{FE0F2562-EFBE-1D4A-83E4-70B08E113FE1}"/>
              </a:ext>
            </a:extLst>
          </p:cNvPr>
          <p:cNvSpPr>
            <a:spLocks noGrp="1"/>
          </p:cNvSpPr>
          <p:nvPr>
            <p:ph type="sldNum" sz="quarter" idx="12"/>
          </p:nvPr>
        </p:nvSpPr>
        <p:spPr/>
        <p:txBody>
          <a:bodyPr/>
          <a:lstStyle/>
          <a:p>
            <a:fld id="{CB818ED7-1FAF-4BEC-A906-EB6564C334EB}" type="slidenum">
              <a:rPr lang="zh-CN" altLang="en-US" smtClean="0"/>
              <a:pPr/>
              <a:t>17</a:t>
            </a:fld>
            <a:endParaRPr lang="zh-CN" altLang="en-US" dirty="0"/>
          </a:p>
        </p:txBody>
      </p:sp>
    </p:spTree>
    <p:extLst>
      <p:ext uri="{BB962C8B-B14F-4D97-AF65-F5344CB8AC3E}">
        <p14:creationId xmlns:p14="http://schemas.microsoft.com/office/powerpoint/2010/main" val="35114858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056947-31F1-4048-B8A8-19F560691558}"/>
              </a:ext>
            </a:extLst>
          </p:cNvPr>
          <p:cNvSpPr>
            <a:spLocks noGrp="1"/>
          </p:cNvSpPr>
          <p:nvPr>
            <p:ph type="title"/>
          </p:nvPr>
        </p:nvSpPr>
        <p:spPr/>
        <p:txBody>
          <a:bodyPr/>
          <a:lstStyle/>
          <a:p>
            <a:r>
              <a:rPr kumimoji="1" lang="en-US" altLang="zh-CN" dirty="0"/>
              <a:t>Persist the </a:t>
            </a:r>
            <a:r>
              <a:rPr kumimoji="1" lang="en-US" altLang="zh-CN" dirty="0" err="1"/>
              <a:t>todo</a:t>
            </a:r>
            <a:r>
              <a:rPr kumimoji="1" lang="en-US" altLang="zh-CN" dirty="0"/>
              <a:t> data</a:t>
            </a:r>
            <a:endParaRPr kumimoji="1" lang="zh-CN" altLang="en-US" dirty="0"/>
          </a:p>
        </p:txBody>
      </p:sp>
      <p:sp>
        <p:nvSpPr>
          <p:cNvPr id="3" name="内容占位符 2">
            <a:extLst>
              <a:ext uri="{FF2B5EF4-FFF2-40B4-BE49-F238E27FC236}">
                <a16:creationId xmlns:a16="http://schemas.microsoft.com/office/drawing/2014/main" id="{24340913-1F15-6240-B838-7989434BDAF7}"/>
              </a:ext>
            </a:extLst>
          </p:cNvPr>
          <p:cNvSpPr>
            <a:spLocks noGrp="1"/>
          </p:cNvSpPr>
          <p:nvPr>
            <p:ph idx="1"/>
          </p:nvPr>
        </p:nvSpPr>
        <p:spPr/>
        <p:txBody>
          <a:bodyPr>
            <a:normAutofit/>
          </a:bodyPr>
          <a:lstStyle/>
          <a:p>
            <a:r>
              <a:rPr lang="en-US" altLang="zh-CN" dirty="0"/>
              <a:t>By default, the </a:t>
            </a:r>
            <a:r>
              <a:rPr lang="en-US" altLang="zh-CN" dirty="0" err="1">
                <a:solidFill>
                  <a:srgbClr val="FF0000"/>
                </a:solidFill>
              </a:rPr>
              <a:t>todo</a:t>
            </a:r>
            <a:r>
              <a:rPr lang="en-US" altLang="zh-CN" dirty="0"/>
              <a:t> app stores its data in a </a:t>
            </a:r>
            <a:r>
              <a:rPr lang="en-US" altLang="zh-CN" dirty="0">
                <a:hlinkClick r:id="rId2"/>
              </a:rPr>
              <a:t>SQLite Database</a:t>
            </a:r>
            <a:r>
              <a:rPr lang="en-US" altLang="zh-CN" dirty="0"/>
              <a:t> at</a:t>
            </a:r>
            <a:r>
              <a:rPr lang="en-US" altLang="zh-CN" dirty="0">
                <a:solidFill>
                  <a:srgbClr val="FF0000"/>
                </a:solidFill>
              </a:rPr>
              <a:t> /</a:t>
            </a:r>
            <a:r>
              <a:rPr lang="en-US" altLang="zh-CN" dirty="0" err="1">
                <a:solidFill>
                  <a:srgbClr val="FF0000"/>
                </a:solidFill>
              </a:rPr>
              <a:t>etc</a:t>
            </a:r>
            <a:r>
              <a:rPr lang="en-US" altLang="zh-CN" dirty="0">
                <a:solidFill>
                  <a:srgbClr val="FF0000"/>
                </a:solidFill>
              </a:rPr>
              <a:t>/</a:t>
            </a:r>
            <a:r>
              <a:rPr lang="en-US" altLang="zh-CN" dirty="0" err="1">
                <a:solidFill>
                  <a:srgbClr val="FF0000"/>
                </a:solidFill>
              </a:rPr>
              <a:t>todos</a:t>
            </a:r>
            <a:r>
              <a:rPr lang="en-US" altLang="zh-CN" dirty="0">
                <a:solidFill>
                  <a:srgbClr val="FF0000"/>
                </a:solidFill>
              </a:rPr>
              <a:t>/</a:t>
            </a:r>
            <a:r>
              <a:rPr lang="en-US" altLang="zh-CN" dirty="0" err="1">
                <a:solidFill>
                  <a:srgbClr val="FF0000"/>
                </a:solidFill>
              </a:rPr>
              <a:t>todo.db</a:t>
            </a:r>
            <a:r>
              <a:rPr lang="en-US" altLang="zh-CN" dirty="0">
                <a:solidFill>
                  <a:srgbClr val="FF0000"/>
                </a:solidFill>
              </a:rPr>
              <a:t> </a:t>
            </a:r>
            <a:r>
              <a:rPr lang="en-US" altLang="zh-CN" dirty="0"/>
              <a:t>in the container’s filesystem.</a:t>
            </a:r>
          </a:p>
          <a:p>
            <a:pPr lvl="1"/>
            <a:r>
              <a:rPr lang="en-US" altLang="zh-CN" dirty="0"/>
              <a:t>With the database being a single file, if we can persist that file on the host and make it available to the next container, it should be able to pick up where the last one left off. </a:t>
            </a:r>
          </a:p>
          <a:p>
            <a:pPr lvl="1"/>
            <a:endParaRPr lang="en-US" altLang="zh-CN" dirty="0"/>
          </a:p>
          <a:p>
            <a:r>
              <a:rPr lang="en-US" altLang="zh-CN" dirty="0"/>
              <a:t>We are going to use a </a:t>
            </a:r>
            <a:r>
              <a:rPr lang="en-US" altLang="zh-CN" b="1" dirty="0">
                <a:solidFill>
                  <a:srgbClr val="FF0000"/>
                </a:solidFill>
              </a:rPr>
              <a:t>named volume</a:t>
            </a:r>
            <a:r>
              <a:rPr lang="en-US" altLang="zh-CN" dirty="0"/>
              <a:t>. </a:t>
            </a:r>
          </a:p>
          <a:p>
            <a:pPr lvl="1"/>
            <a:r>
              <a:rPr lang="en-US" altLang="zh-CN" dirty="0"/>
              <a:t>Think of a named volume as simply </a:t>
            </a:r>
            <a:r>
              <a:rPr lang="en-US" altLang="zh-CN" dirty="0">
                <a:solidFill>
                  <a:srgbClr val="FF0000"/>
                </a:solidFill>
              </a:rPr>
              <a:t>a bucket of data</a:t>
            </a:r>
            <a:r>
              <a:rPr lang="en-US" altLang="zh-CN" dirty="0"/>
              <a:t>. </a:t>
            </a:r>
          </a:p>
          <a:p>
            <a:pPr lvl="1"/>
            <a:r>
              <a:rPr lang="en-US" altLang="zh-CN" dirty="0"/>
              <a:t>Docker maintains the physical location on the disk and you only need to remember the name of the volume. </a:t>
            </a:r>
          </a:p>
          <a:p>
            <a:pPr lvl="1"/>
            <a:r>
              <a:rPr lang="en-US" altLang="zh-CN" dirty="0"/>
              <a:t>Every time you use the volume, Docker will make sure the correct data is provided.</a:t>
            </a:r>
          </a:p>
          <a:p>
            <a:endParaRPr kumimoji="1" lang="zh-CN" altLang="en-US" dirty="0"/>
          </a:p>
        </p:txBody>
      </p:sp>
      <p:sp>
        <p:nvSpPr>
          <p:cNvPr id="4" name="灯片编号占位符 3">
            <a:extLst>
              <a:ext uri="{FF2B5EF4-FFF2-40B4-BE49-F238E27FC236}">
                <a16:creationId xmlns:a16="http://schemas.microsoft.com/office/drawing/2014/main" id="{7A174DF2-047F-FD41-99F2-E44BFBB58754}"/>
              </a:ext>
            </a:extLst>
          </p:cNvPr>
          <p:cNvSpPr>
            <a:spLocks noGrp="1"/>
          </p:cNvSpPr>
          <p:nvPr>
            <p:ph type="sldNum" sz="quarter" idx="12"/>
          </p:nvPr>
        </p:nvSpPr>
        <p:spPr/>
        <p:txBody>
          <a:bodyPr/>
          <a:lstStyle/>
          <a:p>
            <a:fld id="{CB818ED7-1FAF-4BEC-A906-EB6564C334EB}" type="slidenum">
              <a:rPr lang="zh-CN" altLang="en-US" smtClean="0"/>
              <a:pPr/>
              <a:t>18</a:t>
            </a:fld>
            <a:endParaRPr lang="zh-CN" altLang="en-US" dirty="0"/>
          </a:p>
        </p:txBody>
      </p:sp>
    </p:spTree>
    <p:extLst>
      <p:ext uri="{BB962C8B-B14F-4D97-AF65-F5344CB8AC3E}">
        <p14:creationId xmlns:p14="http://schemas.microsoft.com/office/powerpoint/2010/main" val="20881156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056947-31F1-4048-B8A8-19F560691558}"/>
              </a:ext>
            </a:extLst>
          </p:cNvPr>
          <p:cNvSpPr>
            <a:spLocks noGrp="1"/>
          </p:cNvSpPr>
          <p:nvPr>
            <p:ph type="title"/>
          </p:nvPr>
        </p:nvSpPr>
        <p:spPr/>
        <p:txBody>
          <a:bodyPr/>
          <a:lstStyle/>
          <a:p>
            <a:r>
              <a:rPr kumimoji="1" lang="en-US" altLang="zh-CN" dirty="0"/>
              <a:t>Persist the </a:t>
            </a:r>
            <a:r>
              <a:rPr kumimoji="1" lang="en-US" altLang="zh-CN" dirty="0" err="1"/>
              <a:t>todo</a:t>
            </a:r>
            <a:r>
              <a:rPr kumimoji="1" lang="en-US" altLang="zh-CN" dirty="0"/>
              <a:t> data</a:t>
            </a:r>
            <a:endParaRPr kumimoji="1" lang="zh-CN" altLang="en-US" dirty="0"/>
          </a:p>
        </p:txBody>
      </p:sp>
      <p:sp>
        <p:nvSpPr>
          <p:cNvPr id="4" name="灯片编号占位符 3">
            <a:extLst>
              <a:ext uri="{FF2B5EF4-FFF2-40B4-BE49-F238E27FC236}">
                <a16:creationId xmlns:a16="http://schemas.microsoft.com/office/drawing/2014/main" id="{7A174DF2-047F-FD41-99F2-E44BFBB58754}"/>
              </a:ext>
            </a:extLst>
          </p:cNvPr>
          <p:cNvSpPr>
            <a:spLocks noGrp="1"/>
          </p:cNvSpPr>
          <p:nvPr>
            <p:ph type="sldNum" sz="quarter" idx="12"/>
          </p:nvPr>
        </p:nvSpPr>
        <p:spPr/>
        <p:txBody>
          <a:bodyPr/>
          <a:lstStyle/>
          <a:p>
            <a:fld id="{CB818ED7-1FAF-4BEC-A906-EB6564C334EB}" type="slidenum">
              <a:rPr lang="zh-CN" altLang="en-US" smtClean="0"/>
              <a:pPr/>
              <a:t>19</a:t>
            </a:fld>
            <a:endParaRPr lang="zh-CN" altLang="en-US" dirty="0"/>
          </a:p>
        </p:txBody>
      </p:sp>
      <p:sp>
        <p:nvSpPr>
          <p:cNvPr id="6" name="内容占位符 5">
            <a:extLst>
              <a:ext uri="{FF2B5EF4-FFF2-40B4-BE49-F238E27FC236}">
                <a16:creationId xmlns:a16="http://schemas.microsoft.com/office/drawing/2014/main" id="{0AD04B2C-617B-564D-9572-3DF634C2EDFD}"/>
              </a:ext>
            </a:extLst>
          </p:cNvPr>
          <p:cNvSpPr>
            <a:spLocks noGrp="1"/>
          </p:cNvSpPr>
          <p:nvPr>
            <p:ph idx="1"/>
          </p:nvPr>
        </p:nvSpPr>
        <p:spPr/>
        <p:txBody>
          <a:bodyPr/>
          <a:lstStyle/>
          <a:p>
            <a:pPr marL="342900" indent="-342900">
              <a:buFont typeface="+mj-lt"/>
              <a:buAutoNum type="arabicPeriod"/>
            </a:pPr>
            <a:r>
              <a:rPr lang="en-US" altLang="zh-CN" dirty="0"/>
              <a:t>Create a volume by using the docker volume create command.</a:t>
            </a:r>
          </a:p>
          <a:p>
            <a:pPr lvl="1"/>
            <a:r>
              <a:rPr lang="en-US" altLang="zh-CN" sz="1600" dirty="0">
                <a:solidFill>
                  <a:schemeClr val="tx2">
                    <a:lumMod val="75000"/>
                  </a:schemeClr>
                </a:solidFill>
                <a:latin typeface="Consolas" panose="020B0609020204030204" pitchFamily="49" charset="0"/>
                <a:cs typeface="Consolas" panose="020B0609020204030204" pitchFamily="49" charset="0"/>
              </a:rPr>
              <a:t>$ docker volume create </a:t>
            </a:r>
            <a:r>
              <a:rPr lang="en-US" altLang="zh-CN" sz="1600" dirty="0" err="1">
                <a:solidFill>
                  <a:schemeClr val="tx2">
                    <a:lumMod val="75000"/>
                  </a:schemeClr>
                </a:solidFill>
                <a:latin typeface="Consolas" panose="020B0609020204030204" pitchFamily="49" charset="0"/>
                <a:cs typeface="Consolas" panose="020B0609020204030204" pitchFamily="49" charset="0"/>
              </a:rPr>
              <a:t>todo-db</a:t>
            </a:r>
            <a:r>
              <a:rPr lang="en-US" altLang="zh-CN" sz="1600" dirty="0">
                <a:solidFill>
                  <a:schemeClr val="tx2">
                    <a:lumMod val="75000"/>
                  </a:schemeClr>
                </a:solidFill>
                <a:latin typeface="Consolas" panose="020B0609020204030204" pitchFamily="49" charset="0"/>
                <a:cs typeface="Consolas" panose="020B0609020204030204" pitchFamily="49" charset="0"/>
              </a:rPr>
              <a:t> </a:t>
            </a:r>
          </a:p>
          <a:p>
            <a:pPr lvl="1"/>
            <a:r>
              <a:rPr lang="en-US" altLang="zh-CN" dirty="0"/>
              <a:t>Stop and remove the </a:t>
            </a:r>
            <a:r>
              <a:rPr lang="en-US" altLang="zh-CN" dirty="0" err="1"/>
              <a:t>todo</a:t>
            </a:r>
            <a:r>
              <a:rPr lang="en-US" altLang="zh-CN" dirty="0"/>
              <a:t> app container once again in the Dashboard (or with docker rm -f &lt;id&gt;), as it is still running without using the persistent volume.</a:t>
            </a:r>
          </a:p>
          <a:p>
            <a:pPr marL="342900" indent="-342900">
              <a:buFont typeface="+mj-lt"/>
              <a:buAutoNum type="arabicPeriod"/>
            </a:pPr>
            <a:r>
              <a:rPr lang="en-US" altLang="zh-CN" dirty="0"/>
              <a:t>Start the </a:t>
            </a:r>
            <a:r>
              <a:rPr lang="en-US" altLang="zh-CN" dirty="0" err="1"/>
              <a:t>todo</a:t>
            </a:r>
            <a:r>
              <a:rPr lang="en-US" altLang="zh-CN" dirty="0"/>
              <a:t> app container, but add the </a:t>
            </a:r>
            <a:r>
              <a:rPr lang="en-US" altLang="zh-CN" dirty="0">
                <a:solidFill>
                  <a:srgbClr val="FF0000"/>
                </a:solidFill>
              </a:rPr>
              <a:t>-v</a:t>
            </a:r>
            <a:r>
              <a:rPr lang="en-US" altLang="zh-CN" dirty="0"/>
              <a:t> flag to specify a volume mount. </a:t>
            </a:r>
          </a:p>
          <a:p>
            <a:pPr lvl="1"/>
            <a:r>
              <a:rPr lang="en-US" altLang="zh-CN" dirty="0"/>
              <a:t>We will use the named volume and mount it to </a:t>
            </a:r>
            <a:r>
              <a:rPr lang="en-US" altLang="zh-CN" dirty="0">
                <a:solidFill>
                  <a:srgbClr val="FF0000"/>
                </a:solidFill>
              </a:rPr>
              <a:t>/</a:t>
            </a:r>
            <a:r>
              <a:rPr lang="en-US" altLang="zh-CN" dirty="0" err="1">
                <a:solidFill>
                  <a:srgbClr val="FF0000"/>
                </a:solidFill>
              </a:rPr>
              <a:t>etc</a:t>
            </a:r>
            <a:r>
              <a:rPr lang="en-US" altLang="zh-CN" dirty="0">
                <a:solidFill>
                  <a:srgbClr val="FF0000"/>
                </a:solidFill>
              </a:rPr>
              <a:t>/</a:t>
            </a:r>
            <a:r>
              <a:rPr lang="en-US" altLang="zh-CN" dirty="0" err="1">
                <a:solidFill>
                  <a:srgbClr val="FF0000"/>
                </a:solidFill>
              </a:rPr>
              <a:t>todos</a:t>
            </a:r>
            <a:r>
              <a:rPr lang="en-US" altLang="zh-CN" dirty="0"/>
              <a:t>, which will capture all files created at the path.</a:t>
            </a:r>
          </a:p>
          <a:p>
            <a:pPr lvl="1"/>
            <a:r>
              <a:rPr lang="en-US" altLang="zh-CN" sz="1600" dirty="0">
                <a:solidFill>
                  <a:schemeClr val="tx2">
                    <a:lumMod val="75000"/>
                  </a:schemeClr>
                </a:solidFill>
                <a:latin typeface="Consolas" panose="020B0609020204030204" pitchFamily="49" charset="0"/>
                <a:cs typeface="Consolas" panose="020B0609020204030204" pitchFamily="49" charset="0"/>
              </a:rPr>
              <a:t>$ docker run -</a:t>
            </a:r>
            <a:r>
              <a:rPr lang="en-US" altLang="zh-CN" sz="1600" dirty="0" err="1">
                <a:solidFill>
                  <a:schemeClr val="tx2">
                    <a:lumMod val="75000"/>
                  </a:schemeClr>
                </a:solidFill>
                <a:latin typeface="Consolas" panose="020B0609020204030204" pitchFamily="49" charset="0"/>
                <a:cs typeface="Consolas" panose="020B0609020204030204" pitchFamily="49" charset="0"/>
              </a:rPr>
              <a:t>dp</a:t>
            </a:r>
            <a:r>
              <a:rPr lang="en-US" altLang="zh-CN" sz="1600" dirty="0">
                <a:solidFill>
                  <a:schemeClr val="tx2">
                    <a:lumMod val="75000"/>
                  </a:schemeClr>
                </a:solidFill>
                <a:latin typeface="Consolas" panose="020B0609020204030204" pitchFamily="49" charset="0"/>
                <a:cs typeface="Consolas" panose="020B0609020204030204" pitchFamily="49" charset="0"/>
              </a:rPr>
              <a:t> 127.0.0.1:3000:3000 --mount type=</a:t>
            </a:r>
            <a:r>
              <a:rPr lang="en-US" altLang="zh-CN" sz="1600" dirty="0" err="1">
                <a:solidFill>
                  <a:schemeClr val="tx2">
                    <a:lumMod val="75000"/>
                  </a:schemeClr>
                </a:solidFill>
                <a:latin typeface="Consolas" panose="020B0609020204030204" pitchFamily="49" charset="0"/>
                <a:cs typeface="Consolas" panose="020B0609020204030204" pitchFamily="49" charset="0"/>
              </a:rPr>
              <a:t>volume,src</a:t>
            </a:r>
            <a:r>
              <a:rPr lang="en-US" altLang="zh-CN" sz="1600" dirty="0">
                <a:solidFill>
                  <a:schemeClr val="tx2">
                    <a:lumMod val="75000"/>
                  </a:schemeClr>
                </a:solidFill>
                <a:latin typeface="Consolas" panose="020B0609020204030204" pitchFamily="49" charset="0"/>
                <a:cs typeface="Consolas" panose="020B0609020204030204" pitchFamily="49" charset="0"/>
              </a:rPr>
              <a:t>=</a:t>
            </a:r>
            <a:r>
              <a:rPr lang="en-US" altLang="zh-CN" sz="1600" dirty="0" err="1">
                <a:solidFill>
                  <a:schemeClr val="tx2">
                    <a:lumMod val="75000"/>
                  </a:schemeClr>
                </a:solidFill>
                <a:latin typeface="Consolas" panose="020B0609020204030204" pitchFamily="49" charset="0"/>
                <a:cs typeface="Consolas" panose="020B0609020204030204" pitchFamily="49" charset="0"/>
              </a:rPr>
              <a:t>todo-db,target</a:t>
            </a:r>
            <a:r>
              <a:rPr lang="en-US" altLang="zh-CN" sz="1600" dirty="0">
                <a:solidFill>
                  <a:schemeClr val="tx2">
                    <a:lumMod val="75000"/>
                  </a:schemeClr>
                </a:solidFill>
                <a:latin typeface="Consolas" panose="020B0609020204030204" pitchFamily="49" charset="0"/>
                <a:cs typeface="Consolas" panose="020B0609020204030204" pitchFamily="49" charset="0"/>
              </a:rPr>
              <a:t>=/</a:t>
            </a:r>
            <a:r>
              <a:rPr lang="en-US" altLang="zh-CN" sz="1600" dirty="0" err="1">
                <a:solidFill>
                  <a:schemeClr val="tx2">
                    <a:lumMod val="75000"/>
                  </a:schemeClr>
                </a:solidFill>
                <a:latin typeface="Consolas" panose="020B0609020204030204" pitchFamily="49" charset="0"/>
                <a:cs typeface="Consolas" panose="020B0609020204030204" pitchFamily="49" charset="0"/>
              </a:rPr>
              <a:t>etc</a:t>
            </a:r>
            <a:r>
              <a:rPr lang="en-US" altLang="zh-CN" sz="1600" dirty="0">
                <a:solidFill>
                  <a:schemeClr val="tx2">
                    <a:lumMod val="75000"/>
                  </a:schemeClr>
                </a:solidFill>
                <a:latin typeface="Consolas" panose="020B0609020204030204" pitchFamily="49" charset="0"/>
                <a:cs typeface="Consolas" panose="020B0609020204030204" pitchFamily="49" charset="0"/>
              </a:rPr>
              <a:t>/</a:t>
            </a:r>
            <a:r>
              <a:rPr lang="en-US" altLang="zh-CN" sz="1600" dirty="0" err="1">
                <a:solidFill>
                  <a:schemeClr val="tx2">
                    <a:lumMod val="75000"/>
                  </a:schemeClr>
                </a:solidFill>
                <a:latin typeface="Consolas" panose="020B0609020204030204" pitchFamily="49" charset="0"/>
                <a:cs typeface="Consolas" panose="020B0609020204030204" pitchFamily="49" charset="0"/>
              </a:rPr>
              <a:t>todos</a:t>
            </a:r>
            <a:r>
              <a:rPr lang="en-US" altLang="zh-CN" sz="1600" dirty="0">
                <a:solidFill>
                  <a:schemeClr val="tx2">
                    <a:lumMod val="75000"/>
                  </a:schemeClr>
                </a:solidFill>
                <a:latin typeface="Consolas" panose="020B0609020204030204" pitchFamily="49" charset="0"/>
                <a:cs typeface="Consolas" panose="020B0609020204030204" pitchFamily="49" charset="0"/>
              </a:rPr>
              <a:t> getting-started</a:t>
            </a:r>
          </a:p>
          <a:p>
            <a:pPr marL="342900" indent="-342900">
              <a:buFont typeface="+mj-lt"/>
              <a:buAutoNum type="arabicPeriod"/>
            </a:pPr>
            <a:r>
              <a:rPr lang="en-US" altLang="zh-CN" dirty="0"/>
              <a:t>Once the container starts up, open the app and add a few items to your </a:t>
            </a:r>
            <a:r>
              <a:rPr lang="en-US" altLang="zh-CN" dirty="0" err="1"/>
              <a:t>todo</a:t>
            </a:r>
            <a:r>
              <a:rPr lang="en-US" altLang="zh-CN" dirty="0"/>
              <a:t> list.</a:t>
            </a:r>
          </a:p>
          <a:p>
            <a:endParaRPr kumimoji="1" lang="zh-CN" altLang="en-US" dirty="0"/>
          </a:p>
        </p:txBody>
      </p:sp>
      <p:pic>
        <p:nvPicPr>
          <p:cNvPr id="7" name="图片 6">
            <a:extLst>
              <a:ext uri="{FF2B5EF4-FFF2-40B4-BE49-F238E27FC236}">
                <a16:creationId xmlns:a16="http://schemas.microsoft.com/office/drawing/2014/main" id="{93777169-7E5F-5241-A02A-A895EF5848D3}"/>
              </a:ext>
            </a:extLst>
          </p:cNvPr>
          <p:cNvPicPr>
            <a:picLocks noChangeAspect="1"/>
          </p:cNvPicPr>
          <p:nvPr/>
        </p:nvPicPr>
        <p:blipFill>
          <a:blip r:embed="rId2"/>
          <a:stretch>
            <a:fillRect/>
          </a:stretch>
        </p:blipFill>
        <p:spPr>
          <a:xfrm>
            <a:off x="1624034" y="3706499"/>
            <a:ext cx="5895932" cy="1437001"/>
          </a:xfrm>
          <a:prstGeom prst="rect">
            <a:avLst/>
          </a:prstGeom>
        </p:spPr>
      </p:pic>
    </p:spTree>
    <p:extLst>
      <p:ext uri="{BB962C8B-B14F-4D97-AF65-F5344CB8AC3E}">
        <p14:creationId xmlns:p14="http://schemas.microsoft.com/office/powerpoint/2010/main" val="17129097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Contents</a:t>
            </a:r>
            <a:r>
              <a:rPr lang="zh-CN" altLang="en-US" dirty="0"/>
              <a:t> </a:t>
            </a:r>
            <a:r>
              <a:rPr lang="en-US" altLang="zh-CN" dirty="0"/>
              <a:t>and</a:t>
            </a:r>
            <a:r>
              <a:rPr lang="zh-CN" altLang="en-US" dirty="0"/>
              <a:t> </a:t>
            </a:r>
            <a:r>
              <a:rPr lang="en-US" altLang="zh-CN" dirty="0"/>
              <a:t>Objectives</a:t>
            </a:r>
            <a:endParaRPr lang="zh-CN" altLang="en-US" dirty="0"/>
          </a:p>
        </p:txBody>
      </p:sp>
      <p:sp>
        <p:nvSpPr>
          <p:cNvPr id="3" name="内容占位符 2"/>
          <p:cNvSpPr>
            <a:spLocks noGrp="1"/>
          </p:cNvSpPr>
          <p:nvPr>
            <p:ph idx="1"/>
          </p:nvPr>
        </p:nvSpPr>
        <p:spPr/>
        <p:txBody>
          <a:bodyPr>
            <a:normAutofit/>
          </a:bodyPr>
          <a:lstStyle/>
          <a:p>
            <a:r>
              <a:rPr lang="en-US" altLang="zh-CN" sz="2400" dirty="0"/>
              <a:t>Container</a:t>
            </a:r>
          </a:p>
          <a:p>
            <a:pPr lvl="1"/>
            <a:r>
              <a:rPr lang="en-US" altLang="zh-CN" sz="1800" dirty="0"/>
              <a:t>Docker</a:t>
            </a:r>
          </a:p>
          <a:p>
            <a:pPr lvl="1"/>
            <a:r>
              <a:rPr lang="en-US" altLang="zh-CN" sz="1800" dirty="0"/>
              <a:t>Develop</a:t>
            </a:r>
            <a:r>
              <a:rPr lang="zh-CN" altLang="en-US" sz="1800" dirty="0"/>
              <a:t> </a:t>
            </a:r>
            <a:r>
              <a:rPr lang="en-US" altLang="zh-CN" sz="1800" dirty="0"/>
              <a:t>Applications</a:t>
            </a:r>
            <a:r>
              <a:rPr lang="zh-CN" altLang="en-US" sz="1800" dirty="0"/>
              <a:t> </a:t>
            </a:r>
            <a:r>
              <a:rPr lang="en-US" altLang="zh-CN" sz="1800" dirty="0"/>
              <a:t>with</a:t>
            </a:r>
            <a:r>
              <a:rPr lang="zh-CN" altLang="en-US" sz="1800" dirty="0"/>
              <a:t> </a:t>
            </a:r>
            <a:r>
              <a:rPr lang="en-US" altLang="zh-CN" sz="1800" dirty="0"/>
              <a:t>Docker</a:t>
            </a:r>
          </a:p>
          <a:p>
            <a:pPr marL="342900" lvl="1" indent="0">
              <a:buNone/>
            </a:pPr>
            <a:endParaRPr lang="en-US" altLang="zh-CN" sz="1800" dirty="0"/>
          </a:p>
          <a:p>
            <a:r>
              <a:rPr lang="en-US" altLang="zh-CN" sz="2400" dirty="0"/>
              <a:t>Objectives</a:t>
            </a:r>
          </a:p>
          <a:p>
            <a:pPr lvl="1"/>
            <a:r>
              <a:rPr lang="zh-CN" altLang="en-US" sz="1800" dirty="0">
                <a:latin typeface="DengXian" panose="02010600030101010101" pitchFamily="2" charset="-122"/>
                <a:ea typeface="DengXian" panose="02010600030101010101" pitchFamily="2" charset="-122"/>
              </a:rPr>
              <a:t>能够根据系统容器化部署的需求，将本地应用迁移到云中容器集群中进行部署</a:t>
            </a:r>
            <a:endParaRPr lang="en-US" altLang="zh-CN" sz="1800" dirty="0">
              <a:latin typeface="DengXian" panose="02010600030101010101" pitchFamily="2" charset="-122"/>
              <a:ea typeface="DengXian" panose="02010600030101010101" pitchFamily="2" charset="-122"/>
            </a:endParaRPr>
          </a:p>
          <a:p>
            <a:pPr marL="342900" lvl="1" indent="0">
              <a:buNone/>
            </a:pPr>
            <a:br>
              <a:rPr lang="zh-CN" altLang="en-US" sz="1800" dirty="0"/>
            </a:br>
            <a:endParaRPr lang="en-US" altLang="zh-CN" sz="1800" dirty="0"/>
          </a:p>
        </p:txBody>
      </p:sp>
      <p:sp>
        <p:nvSpPr>
          <p:cNvPr id="4" name="灯片编号占位符 3"/>
          <p:cNvSpPr>
            <a:spLocks noGrp="1"/>
          </p:cNvSpPr>
          <p:nvPr>
            <p:ph type="sldNum" sz="quarter" idx="12"/>
          </p:nvPr>
        </p:nvSpPr>
        <p:spPr/>
        <p:txBody>
          <a:bodyPr/>
          <a:lstStyle/>
          <a:p>
            <a:fld id="{CB818ED7-1FAF-4BEC-A906-EB6564C334EB}" type="slidenum">
              <a:rPr lang="zh-CN" altLang="en-US" smtClean="0"/>
              <a:pPr/>
              <a:t>2</a:t>
            </a:fld>
            <a:endParaRPr lang="zh-CN" altLang="en-US" dirty="0"/>
          </a:p>
        </p:txBody>
      </p:sp>
      <p:sp>
        <p:nvSpPr>
          <p:cNvPr id="5" name="文本框 4">
            <a:extLst>
              <a:ext uri="{FF2B5EF4-FFF2-40B4-BE49-F238E27FC236}">
                <a16:creationId xmlns:a16="http://schemas.microsoft.com/office/drawing/2014/main" id="{A3E2B626-2F12-6A44-BF6B-6D1B3616EFD7}"/>
              </a:ext>
            </a:extLst>
          </p:cNvPr>
          <p:cNvSpPr txBox="1"/>
          <p:nvPr/>
        </p:nvSpPr>
        <p:spPr>
          <a:xfrm>
            <a:off x="10620375" y="1781175"/>
            <a:ext cx="184731" cy="300082"/>
          </a:xfrm>
          <a:prstGeom prst="rect">
            <a:avLst/>
          </a:prstGeom>
          <a:noFill/>
        </p:spPr>
        <p:txBody>
          <a:bodyPr wrap="none" rtlCol="0">
            <a:spAutoFit/>
          </a:bodyPr>
          <a:lstStyle/>
          <a:p>
            <a:endParaRPr kumimoji="1" lang="zh-CN" altLang="en-US" sz="1350"/>
          </a:p>
        </p:txBody>
      </p:sp>
    </p:spTree>
    <p:extLst>
      <p:ext uri="{BB962C8B-B14F-4D97-AF65-F5344CB8AC3E}">
        <p14:creationId xmlns:p14="http://schemas.microsoft.com/office/powerpoint/2010/main" val="10750599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056947-31F1-4048-B8A8-19F560691558}"/>
              </a:ext>
            </a:extLst>
          </p:cNvPr>
          <p:cNvSpPr>
            <a:spLocks noGrp="1"/>
          </p:cNvSpPr>
          <p:nvPr>
            <p:ph type="title"/>
          </p:nvPr>
        </p:nvSpPr>
        <p:spPr/>
        <p:txBody>
          <a:bodyPr/>
          <a:lstStyle/>
          <a:p>
            <a:r>
              <a:rPr kumimoji="1" lang="en-US" altLang="zh-CN" dirty="0"/>
              <a:t>Persist the </a:t>
            </a:r>
            <a:r>
              <a:rPr kumimoji="1" lang="en-US" altLang="zh-CN" dirty="0" err="1"/>
              <a:t>todo</a:t>
            </a:r>
            <a:r>
              <a:rPr kumimoji="1" lang="en-US" altLang="zh-CN" dirty="0"/>
              <a:t> data</a:t>
            </a:r>
            <a:endParaRPr kumimoji="1" lang="zh-CN" altLang="en-US" dirty="0"/>
          </a:p>
        </p:txBody>
      </p:sp>
      <p:sp>
        <p:nvSpPr>
          <p:cNvPr id="4" name="灯片编号占位符 3">
            <a:extLst>
              <a:ext uri="{FF2B5EF4-FFF2-40B4-BE49-F238E27FC236}">
                <a16:creationId xmlns:a16="http://schemas.microsoft.com/office/drawing/2014/main" id="{7A174DF2-047F-FD41-99F2-E44BFBB58754}"/>
              </a:ext>
            </a:extLst>
          </p:cNvPr>
          <p:cNvSpPr>
            <a:spLocks noGrp="1"/>
          </p:cNvSpPr>
          <p:nvPr>
            <p:ph type="sldNum" sz="quarter" idx="12"/>
          </p:nvPr>
        </p:nvSpPr>
        <p:spPr/>
        <p:txBody>
          <a:bodyPr/>
          <a:lstStyle/>
          <a:p>
            <a:fld id="{CB818ED7-1FAF-4BEC-A906-EB6564C334EB}" type="slidenum">
              <a:rPr lang="zh-CN" altLang="en-US" smtClean="0"/>
              <a:pPr/>
              <a:t>20</a:t>
            </a:fld>
            <a:endParaRPr lang="zh-CN" altLang="en-US" dirty="0"/>
          </a:p>
        </p:txBody>
      </p:sp>
      <p:sp>
        <p:nvSpPr>
          <p:cNvPr id="6" name="内容占位符 5">
            <a:extLst>
              <a:ext uri="{FF2B5EF4-FFF2-40B4-BE49-F238E27FC236}">
                <a16:creationId xmlns:a16="http://schemas.microsoft.com/office/drawing/2014/main" id="{0AD04B2C-617B-564D-9572-3DF634C2EDFD}"/>
              </a:ext>
            </a:extLst>
          </p:cNvPr>
          <p:cNvSpPr>
            <a:spLocks noGrp="1"/>
          </p:cNvSpPr>
          <p:nvPr>
            <p:ph idx="1"/>
          </p:nvPr>
        </p:nvSpPr>
        <p:spPr/>
        <p:txBody>
          <a:bodyPr/>
          <a:lstStyle/>
          <a:p>
            <a:pPr marL="342900" indent="-342900">
              <a:buFont typeface="+mj-lt"/>
              <a:buAutoNum type="arabicPeriod" startAt="4"/>
            </a:pPr>
            <a:r>
              <a:rPr lang="en-US" altLang="zh-CN" dirty="0"/>
              <a:t>Stop and remove the container for the </a:t>
            </a:r>
            <a:r>
              <a:rPr lang="en-US" altLang="zh-CN" dirty="0" err="1"/>
              <a:t>todo</a:t>
            </a:r>
            <a:r>
              <a:rPr lang="en-US" altLang="zh-CN" dirty="0"/>
              <a:t> app. </a:t>
            </a:r>
          </a:p>
          <a:p>
            <a:pPr lvl="1"/>
            <a:r>
              <a:rPr lang="en-US" altLang="zh-CN" dirty="0"/>
              <a:t>Use the Dashboard or docker </a:t>
            </a:r>
            <a:r>
              <a:rPr lang="en-US" altLang="zh-CN" dirty="0" err="1"/>
              <a:t>ps</a:t>
            </a:r>
            <a:r>
              <a:rPr lang="en-US" altLang="zh-CN" dirty="0"/>
              <a:t> to get the ID and then docker rm -f &lt;id&gt; to remove it.</a:t>
            </a:r>
          </a:p>
          <a:p>
            <a:pPr marL="342900" indent="-342900">
              <a:buFont typeface="+mj-lt"/>
              <a:buAutoNum type="arabicPeriod" startAt="4"/>
            </a:pPr>
            <a:r>
              <a:rPr lang="en-US" altLang="zh-CN" dirty="0"/>
              <a:t>Start a new container using the same command from above.</a:t>
            </a:r>
          </a:p>
          <a:p>
            <a:pPr marL="342900" indent="-342900">
              <a:buFont typeface="+mj-lt"/>
              <a:buAutoNum type="arabicPeriod" startAt="4"/>
            </a:pPr>
            <a:r>
              <a:rPr lang="en-US" altLang="zh-CN" dirty="0"/>
              <a:t>Open the app. You should see your items still in your list!</a:t>
            </a:r>
          </a:p>
          <a:p>
            <a:pPr marL="342900" indent="-342900">
              <a:buFont typeface="+mj-lt"/>
              <a:buAutoNum type="arabicPeriod" startAt="4"/>
            </a:pPr>
            <a:r>
              <a:rPr lang="en-US" altLang="zh-CN" dirty="0"/>
              <a:t>Go ahead and remove the container when you’re done checking out your list.</a:t>
            </a:r>
          </a:p>
          <a:p>
            <a:endParaRPr kumimoji="1" lang="zh-CN" altLang="en-US" dirty="0"/>
          </a:p>
        </p:txBody>
      </p:sp>
      <p:pic>
        <p:nvPicPr>
          <p:cNvPr id="7" name="图片 6">
            <a:extLst>
              <a:ext uri="{FF2B5EF4-FFF2-40B4-BE49-F238E27FC236}">
                <a16:creationId xmlns:a16="http://schemas.microsoft.com/office/drawing/2014/main" id="{93777169-7E5F-5241-A02A-A895EF5848D3}"/>
              </a:ext>
            </a:extLst>
          </p:cNvPr>
          <p:cNvPicPr>
            <a:picLocks noChangeAspect="1"/>
          </p:cNvPicPr>
          <p:nvPr/>
        </p:nvPicPr>
        <p:blipFill>
          <a:blip r:embed="rId2"/>
          <a:stretch>
            <a:fillRect/>
          </a:stretch>
        </p:blipFill>
        <p:spPr>
          <a:xfrm>
            <a:off x="1552026" y="2931790"/>
            <a:ext cx="5895932" cy="1437001"/>
          </a:xfrm>
          <a:prstGeom prst="rect">
            <a:avLst/>
          </a:prstGeom>
        </p:spPr>
      </p:pic>
    </p:spTree>
    <p:extLst>
      <p:ext uri="{BB962C8B-B14F-4D97-AF65-F5344CB8AC3E}">
        <p14:creationId xmlns:p14="http://schemas.microsoft.com/office/powerpoint/2010/main" val="23402853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CBD96B-8E39-C34B-952A-3B4A7C9EDC29}"/>
              </a:ext>
            </a:extLst>
          </p:cNvPr>
          <p:cNvSpPr>
            <a:spLocks noGrp="1"/>
          </p:cNvSpPr>
          <p:nvPr>
            <p:ph type="title"/>
          </p:nvPr>
        </p:nvSpPr>
        <p:spPr/>
        <p:txBody>
          <a:bodyPr/>
          <a:lstStyle/>
          <a:p>
            <a:r>
              <a:rPr kumimoji="1" lang="en-US" altLang="zh-CN" dirty="0"/>
              <a:t>Dive into the volume</a:t>
            </a:r>
            <a:endParaRPr kumimoji="1" lang="zh-CN" altLang="en-US" dirty="0"/>
          </a:p>
        </p:txBody>
      </p:sp>
      <p:sp>
        <p:nvSpPr>
          <p:cNvPr id="3" name="内容占位符 2">
            <a:extLst>
              <a:ext uri="{FF2B5EF4-FFF2-40B4-BE49-F238E27FC236}">
                <a16:creationId xmlns:a16="http://schemas.microsoft.com/office/drawing/2014/main" id="{2235BD14-2ED7-6C43-865F-3654BD6B8F4D}"/>
              </a:ext>
            </a:extLst>
          </p:cNvPr>
          <p:cNvSpPr>
            <a:spLocks noGrp="1"/>
          </p:cNvSpPr>
          <p:nvPr>
            <p:ph idx="1"/>
          </p:nvPr>
        </p:nvSpPr>
        <p:spPr/>
        <p:txBody>
          <a:bodyPr>
            <a:normAutofit lnSpcReduction="10000"/>
          </a:bodyPr>
          <a:lstStyle/>
          <a:p>
            <a:r>
              <a:rPr lang="en-US" altLang="zh-CN" dirty="0"/>
              <a:t>A lot of people frequently ask </a:t>
            </a:r>
          </a:p>
          <a:p>
            <a:pPr lvl="1"/>
            <a:r>
              <a:rPr lang="en-US" altLang="zh-CN" dirty="0"/>
              <a:t>“Where is Docker </a:t>
            </a:r>
            <a:r>
              <a:rPr lang="en-US" altLang="zh-CN" i="1" dirty="0"/>
              <a:t>actually</a:t>
            </a:r>
            <a:r>
              <a:rPr lang="en-US" altLang="zh-CN" dirty="0"/>
              <a:t> storing my data when I use a named volume?”</a:t>
            </a:r>
          </a:p>
          <a:p>
            <a:pPr lvl="1"/>
            <a:r>
              <a:rPr lang="en-US" altLang="zh-CN" dirty="0"/>
              <a:t>If you want to know, you can use the </a:t>
            </a:r>
            <a:r>
              <a:rPr lang="en-US" altLang="zh-CN" sz="1300" dirty="0">
                <a:solidFill>
                  <a:schemeClr val="tx2">
                    <a:lumMod val="75000"/>
                  </a:schemeClr>
                </a:solidFill>
                <a:latin typeface="Consolas" panose="020B0609020204030204" pitchFamily="49" charset="0"/>
                <a:cs typeface="Consolas" panose="020B0609020204030204" pitchFamily="49" charset="0"/>
              </a:rPr>
              <a:t>docker volume inspect </a:t>
            </a:r>
            <a:r>
              <a:rPr lang="en-US" altLang="zh-CN" dirty="0"/>
              <a:t>command.</a:t>
            </a:r>
          </a:p>
          <a:p>
            <a:pPr lvl="1"/>
            <a:endParaRPr kumimoji="1" lang="en-US" altLang="zh-CN" dirty="0"/>
          </a:p>
          <a:p>
            <a:pPr lvl="1"/>
            <a:endParaRPr kumimoji="1" lang="en-US" altLang="zh-CN" dirty="0"/>
          </a:p>
          <a:p>
            <a:pPr lvl="1"/>
            <a:endParaRPr kumimoji="1" lang="en-US" altLang="zh-CN" dirty="0"/>
          </a:p>
          <a:p>
            <a:pPr lvl="1"/>
            <a:endParaRPr kumimoji="1" lang="en-US" altLang="zh-CN" dirty="0"/>
          </a:p>
          <a:p>
            <a:pPr lvl="1"/>
            <a:endParaRPr kumimoji="1" lang="en-US" altLang="zh-CN" dirty="0"/>
          </a:p>
          <a:p>
            <a:pPr lvl="1"/>
            <a:endParaRPr kumimoji="1" lang="en-US" altLang="zh-CN" dirty="0"/>
          </a:p>
          <a:p>
            <a:pPr lvl="1"/>
            <a:endParaRPr kumimoji="1" lang="en-US" altLang="zh-CN" dirty="0"/>
          </a:p>
          <a:p>
            <a:pPr lvl="1"/>
            <a:endParaRPr kumimoji="1" lang="en-US" altLang="zh-CN" dirty="0"/>
          </a:p>
          <a:p>
            <a:pPr lvl="1"/>
            <a:endParaRPr kumimoji="1" lang="en-US" altLang="zh-CN" dirty="0"/>
          </a:p>
          <a:p>
            <a:r>
              <a:rPr lang="en-US" altLang="zh-CN" dirty="0"/>
              <a:t>The </a:t>
            </a:r>
            <a:r>
              <a:rPr lang="en-US" altLang="zh-CN" dirty="0">
                <a:solidFill>
                  <a:srgbClr val="FF0000"/>
                </a:solidFill>
              </a:rPr>
              <a:t>Mountpoint</a:t>
            </a:r>
            <a:r>
              <a:rPr lang="en-US" altLang="zh-CN" dirty="0"/>
              <a:t> is the actual location on the disk where the data is stored. </a:t>
            </a:r>
          </a:p>
          <a:p>
            <a:pPr lvl="1"/>
            <a:r>
              <a:rPr lang="en-US" altLang="zh-CN" dirty="0"/>
              <a:t>Note that on most machines, you will need to have root access to access this directory from the host. But, that’s where it is!</a:t>
            </a:r>
            <a:endParaRPr kumimoji="1" lang="zh-CN" altLang="en-US" dirty="0"/>
          </a:p>
        </p:txBody>
      </p:sp>
      <p:sp>
        <p:nvSpPr>
          <p:cNvPr id="4" name="灯片编号占位符 3">
            <a:extLst>
              <a:ext uri="{FF2B5EF4-FFF2-40B4-BE49-F238E27FC236}">
                <a16:creationId xmlns:a16="http://schemas.microsoft.com/office/drawing/2014/main" id="{139B442A-C718-704F-A0FC-81E858DF7B1A}"/>
              </a:ext>
            </a:extLst>
          </p:cNvPr>
          <p:cNvSpPr>
            <a:spLocks noGrp="1"/>
          </p:cNvSpPr>
          <p:nvPr>
            <p:ph type="sldNum" sz="quarter" idx="12"/>
          </p:nvPr>
        </p:nvSpPr>
        <p:spPr/>
        <p:txBody>
          <a:bodyPr/>
          <a:lstStyle/>
          <a:p>
            <a:fld id="{CB818ED7-1FAF-4BEC-A906-EB6564C334EB}" type="slidenum">
              <a:rPr lang="zh-CN" altLang="en-US" smtClean="0"/>
              <a:pPr/>
              <a:t>21</a:t>
            </a:fld>
            <a:endParaRPr lang="zh-CN" altLang="en-US" dirty="0"/>
          </a:p>
        </p:txBody>
      </p:sp>
      <p:pic>
        <p:nvPicPr>
          <p:cNvPr id="6" name="图片 5">
            <a:extLst>
              <a:ext uri="{FF2B5EF4-FFF2-40B4-BE49-F238E27FC236}">
                <a16:creationId xmlns:a16="http://schemas.microsoft.com/office/drawing/2014/main" id="{CCC7290D-20A9-A2D4-D499-FBA4DF931E8A}"/>
              </a:ext>
            </a:extLst>
          </p:cNvPr>
          <p:cNvPicPr>
            <a:picLocks noChangeAspect="1"/>
          </p:cNvPicPr>
          <p:nvPr/>
        </p:nvPicPr>
        <p:blipFill>
          <a:blip r:embed="rId3"/>
          <a:stretch>
            <a:fillRect/>
          </a:stretch>
        </p:blipFill>
        <p:spPr>
          <a:xfrm>
            <a:off x="756692" y="1726108"/>
            <a:ext cx="7486600" cy="2075930"/>
          </a:xfrm>
          <a:prstGeom prst="rect">
            <a:avLst/>
          </a:prstGeom>
        </p:spPr>
      </p:pic>
    </p:spTree>
    <p:extLst>
      <p:ext uri="{BB962C8B-B14F-4D97-AF65-F5344CB8AC3E}">
        <p14:creationId xmlns:p14="http://schemas.microsoft.com/office/powerpoint/2010/main" val="26356286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E760ED-6CC7-6A4E-AC96-CC95E09A2F49}"/>
              </a:ext>
            </a:extLst>
          </p:cNvPr>
          <p:cNvSpPr>
            <a:spLocks noGrp="1"/>
          </p:cNvSpPr>
          <p:nvPr>
            <p:ph type="title"/>
          </p:nvPr>
        </p:nvSpPr>
        <p:spPr/>
        <p:txBody>
          <a:bodyPr/>
          <a:lstStyle/>
          <a:p>
            <a:r>
              <a:rPr kumimoji="1" lang="en-US" altLang="zh-CN" dirty="0"/>
              <a:t>Use bind mounts</a:t>
            </a:r>
            <a:endParaRPr kumimoji="1" lang="zh-CN" altLang="en-US" dirty="0"/>
          </a:p>
        </p:txBody>
      </p:sp>
      <p:sp>
        <p:nvSpPr>
          <p:cNvPr id="3" name="内容占位符 2">
            <a:extLst>
              <a:ext uri="{FF2B5EF4-FFF2-40B4-BE49-F238E27FC236}">
                <a16:creationId xmlns:a16="http://schemas.microsoft.com/office/drawing/2014/main" id="{2F4ACE30-B0EB-2F47-8F5A-612282D9A206}"/>
              </a:ext>
            </a:extLst>
          </p:cNvPr>
          <p:cNvSpPr>
            <a:spLocks noGrp="1"/>
          </p:cNvSpPr>
          <p:nvPr>
            <p:ph idx="1"/>
          </p:nvPr>
        </p:nvSpPr>
        <p:spPr/>
        <p:txBody>
          <a:bodyPr/>
          <a:lstStyle/>
          <a:p>
            <a:r>
              <a:rPr lang="en-US" altLang="zh-CN" dirty="0"/>
              <a:t>With </a:t>
            </a:r>
            <a:r>
              <a:rPr lang="en-US" altLang="zh-CN" b="1" dirty="0">
                <a:solidFill>
                  <a:srgbClr val="FF0000"/>
                </a:solidFill>
              </a:rPr>
              <a:t>bind mounts</a:t>
            </a:r>
            <a:r>
              <a:rPr lang="en-US" altLang="zh-CN" dirty="0"/>
              <a:t>, we control the exact mountpoint on the host. </a:t>
            </a:r>
          </a:p>
          <a:p>
            <a:pPr lvl="1"/>
            <a:r>
              <a:rPr lang="en-US" altLang="zh-CN" dirty="0"/>
              <a:t>We can use this to persist data, but it’s often used to provide additional data into containers. </a:t>
            </a:r>
          </a:p>
          <a:p>
            <a:pPr lvl="1"/>
            <a:r>
              <a:rPr lang="en-US" altLang="zh-CN" dirty="0"/>
              <a:t>When working on an application, we can use a bind mount to mount our source code into the container to let it see code changes, respond, and let us see the changes right away.</a:t>
            </a:r>
          </a:p>
          <a:p>
            <a:pPr lvl="1"/>
            <a:endParaRPr kumimoji="1" lang="en-US" altLang="zh-CN" dirty="0"/>
          </a:p>
          <a:p>
            <a:r>
              <a:rPr lang="en-US" altLang="zh-CN" dirty="0"/>
              <a:t>Bind mounts and named volumes are the two main types of volumes that come with the Docker engine. </a:t>
            </a:r>
          </a:p>
          <a:p>
            <a:pPr lvl="1"/>
            <a:r>
              <a:rPr lang="en-US" altLang="zh-CN" dirty="0"/>
              <a:t>However, additional volume drivers are available to support other uses cases (</a:t>
            </a:r>
            <a:r>
              <a:rPr lang="en-US" altLang="zh-CN" dirty="0">
                <a:hlinkClick r:id="rId2"/>
              </a:rPr>
              <a:t>SFTP</a:t>
            </a:r>
            <a:r>
              <a:rPr lang="en-US" altLang="zh-CN" dirty="0"/>
              <a:t>, </a:t>
            </a:r>
            <a:r>
              <a:rPr lang="en-US" altLang="zh-CN" dirty="0">
                <a:hlinkClick r:id="rId3"/>
              </a:rPr>
              <a:t>Ceph</a:t>
            </a:r>
            <a:r>
              <a:rPr lang="en-US" altLang="zh-CN" dirty="0"/>
              <a:t>, </a:t>
            </a:r>
            <a:r>
              <a:rPr lang="en-US" altLang="zh-CN" dirty="0">
                <a:hlinkClick r:id="rId4"/>
              </a:rPr>
              <a:t>NetApp</a:t>
            </a:r>
            <a:r>
              <a:rPr lang="en-US" altLang="zh-CN" dirty="0"/>
              <a:t>, </a:t>
            </a:r>
            <a:r>
              <a:rPr lang="en-US" altLang="zh-CN" dirty="0">
                <a:hlinkClick r:id="rId5"/>
              </a:rPr>
              <a:t>S3</a:t>
            </a:r>
            <a:r>
              <a:rPr lang="en-US" altLang="zh-CN" dirty="0"/>
              <a:t>, and more).</a:t>
            </a:r>
            <a:endParaRPr kumimoji="1" lang="zh-CN" altLang="en-US" dirty="0"/>
          </a:p>
        </p:txBody>
      </p:sp>
      <p:sp>
        <p:nvSpPr>
          <p:cNvPr id="4" name="灯片编号占位符 3">
            <a:extLst>
              <a:ext uri="{FF2B5EF4-FFF2-40B4-BE49-F238E27FC236}">
                <a16:creationId xmlns:a16="http://schemas.microsoft.com/office/drawing/2014/main" id="{F2E13C73-EEA6-824D-9D30-11F323D86C2B}"/>
              </a:ext>
            </a:extLst>
          </p:cNvPr>
          <p:cNvSpPr>
            <a:spLocks noGrp="1"/>
          </p:cNvSpPr>
          <p:nvPr>
            <p:ph type="sldNum" sz="quarter" idx="12"/>
          </p:nvPr>
        </p:nvSpPr>
        <p:spPr/>
        <p:txBody>
          <a:bodyPr/>
          <a:lstStyle/>
          <a:p>
            <a:fld id="{CB818ED7-1FAF-4BEC-A906-EB6564C334EB}" type="slidenum">
              <a:rPr lang="zh-CN" altLang="en-US" smtClean="0"/>
              <a:pPr/>
              <a:t>22</a:t>
            </a:fld>
            <a:endParaRPr lang="zh-CN" altLang="en-US" dirty="0"/>
          </a:p>
        </p:txBody>
      </p:sp>
    </p:spTree>
    <p:extLst>
      <p:ext uri="{BB962C8B-B14F-4D97-AF65-F5344CB8AC3E}">
        <p14:creationId xmlns:p14="http://schemas.microsoft.com/office/powerpoint/2010/main" val="22950977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E760ED-6CC7-6A4E-AC96-CC95E09A2F49}"/>
              </a:ext>
            </a:extLst>
          </p:cNvPr>
          <p:cNvSpPr>
            <a:spLocks noGrp="1"/>
          </p:cNvSpPr>
          <p:nvPr>
            <p:ph type="title"/>
          </p:nvPr>
        </p:nvSpPr>
        <p:spPr/>
        <p:txBody>
          <a:bodyPr/>
          <a:lstStyle/>
          <a:p>
            <a:r>
              <a:rPr kumimoji="1" lang="en-US" altLang="zh-CN" dirty="0"/>
              <a:t>Use bind mounts</a:t>
            </a:r>
            <a:endParaRPr kumimoji="1" lang="zh-CN" altLang="en-US" dirty="0"/>
          </a:p>
        </p:txBody>
      </p:sp>
      <p:sp>
        <p:nvSpPr>
          <p:cNvPr id="4" name="灯片编号占位符 3">
            <a:extLst>
              <a:ext uri="{FF2B5EF4-FFF2-40B4-BE49-F238E27FC236}">
                <a16:creationId xmlns:a16="http://schemas.microsoft.com/office/drawing/2014/main" id="{F2E13C73-EEA6-824D-9D30-11F323D86C2B}"/>
              </a:ext>
            </a:extLst>
          </p:cNvPr>
          <p:cNvSpPr>
            <a:spLocks noGrp="1"/>
          </p:cNvSpPr>
          <p:nvPr>
            <p:ph type="sldNum" sz="quarter" idx="12"/>
          </p:nvPr>
        </p:nvSpPr>
        <p:spPr/>
        <p:txBody>
          <a:bodyPr/>
          <a:lstStyle/>
          <a:p>
            <a:fld id="{CB818ED7-1FAF-4BEC-A906-EB6564C334EB}" type="slidenum">
              <a:rPr lang="zh-CN" altLang="en-US" smtClean="0"/>
              <a:pPr/>
              <a:t>23</a:t>
            </a:fld>
            <a:endParaRPr lang="zh-CN" altLang="en-US" dirty="0"/>
          </a:p>
        </p:txBody>
      </p:sp>
      <p:graphicFrame>
        <p:nvGraphicFramePr>
          <p:cNvPr id="3" name="表格 2">
            <a:extLst>
              <a:ext uri="{FF2B5EF4-FFF2-40B4-BE49-F238E27FC236}">
                <a16:creationId xmlns:a16="http://schemas.microsoft.com/office/drawing/2014/main" id="{36C67023-C0ED-A895-41F7-9AB7B036C9FA}"/>
              </a:ext>
            </a:extLst>
          </p:cNvPr>
          <p:cNvGraphicFramePr>
            <a:graphicFrameLocks noGrp="1"/>
          </p:cNvGraphicFramePr>
          <p:nvPr>
            <p:extLst>
              <p:ext uri="{D42A27DB-BD31-4B8C-83A1-F6EECF244321}">
                <p14:modId xmlns:p14="http://schemas.microsoft.com/office/powerpoint/2010/main" val="3485278861"/>
              </p:ext>
            </p:extLst>
          </p:nvPr>
        </p:nvGraphicFramePr>
        <p:xfrm>
          <a:off x="218918" y="1923678"/>
          <a:ext cx="8706164" cy="1897380"/>
        </p:xfrm>
        <a:graphic>
          <a:graphicData uri="http://schemas.openxmlformats.org/drawingml/2006/table">
            <a:tbl>
              <a:tblPr/>
              <a:tblGrid>
                <a:gridCol w="3561257">
                  <a:extLst>
                    <a:ext uri="{9D8B030D-6E8A-4147-A177-3AD203B41FA5}">
                      <a16:colId xmlns:a16="http://schemas.microsoft.com/office/drawing/2014/main" val="3972771139"/>
                    </a:ext>
                  </a:extLst>
                </a:gridCol>
                <a:gridCol w="2497599">
                  <a:extLst>
                    <a:ext uri="{9D8B030D-6E8A-4147-A177-3AD203B41FA5}">
                      <a16:colId xmlns:a16="http://schemas.microsoft.com/office/drawing/2014/main" val="2367077998"/>
                    </a:ext>
                  </a:extLst>
                </a:gridCol>
                <a:gridCol w="2647308">
                  <a:extLst>
                    <a:ext uri="{9D8B030D-6E8A-4147-A177-3AD203B41FA5}">
                      <a16:colId xmlns:a16="http://schemas.microsoft.com/office/drawing/2014/main" val="3664037670"/>
                    </a:ext>
                  </a:extLst>
                </a:gridCol>
              </a:tblGrid>
              <a:tr h="0">
                <a:tc>
                  <a:txBody>
                    <a:bodyPr/>
                    <a:lstStyle/>
                    <a:p>
                      <a:pPr fontAlgn="b"/>
                      <a:endParaRPr lang="en" b="1" dirty="0">
                        <a:effectLst/>
                      </a:endParaRPr>
                    </a:p>
                  </a:txBody>
                  <a:tcPr anchor="b">
                    <a:lnL w="12700" cap="flat" cmpd="sng" algn="ctr">
                      <a:solidFill>
                        <a:srgbClr val="50AA45"/>
                      </a:solidFill>
                      <a:prstDash val="solid"/>
                      <a:round/>
                      <a:headEnd type="none" w="med" len="med"/>
                      <a:tailEnd type="none" w="med" len="med"/>
                    </a:lnL>
                    <a:lnR w="12700" cap="flat" cmpd="sng" algn="ctr">
                      <a:solidFill>
                        <a:srgbClr val="20AA45"/>
                      </a:solidFill>
                      <a:prstDash val="solid"/>
                      <a:round/>
                      <a:headEnd type="none" w="med" len="med"/>
                      <a:tailEnd type="none" w="med" len="med"/>
                    </a:lnR>
                    <a:lnT w="12700" cap="flat" cmpd="sng" algn="ctr">
                      <a:solidFill>
                        <a:srgbClr val="50AA45"/>
                      </a:solidFill>
                      <a:prstDash val="solid"/>
                      <a:round/>
                      <a:headEnd type="none" w="med" len="med"/>
                      <a:tailEnd type="none" w="med" len="med"/>
                    </a:lnT>
                    <a:lnB w="12700" cap="flat" cmpd="sng" algn="ctr">
                      <a:solidFill>
                        <a:srgbClr val="E09C45"/>
                      </a:solidFill>
                      <a:prstDash val="solid"/>
                      <a:round/>
                      <a:headEnd type="none" w="med" len="med"/>
                      <a:tailEnd type="none" w="med" len="med"/>
                    </a:lnB>
                    <a:solidFill>
                      <a:srgbClr val="F9F9FA"/>
                    </a:solidFill>
                  </a:tcPr>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en" altLang="zh-CN" b="1" dirty="0">
                          <a:effectLst/>
                        </a:rPr>
                        <a:t>Named volumes</a:t>
                      </a:r>
                    </a:p>
                  </a:txBody>
                  <a:tcPr anchor="b">
                    <a:lnL w="12700" cap="flat" cmpd="sng" algn="ctr">
                      <a:solidFill>
                        <a:srgbClr val="20AA45"/>
                      </a:solidFill>
                      <a:prstDash val="solid"/>
                      <a:round/>
                      <a:headEnd type="none" w="med" len="med"/>
                      <a:tailEnd type="none" w="med" len="med"/>
                    </a:lnL>
                    <a:lnR w="12700" cap="flat" cmpd="sng" algn="ctr">
                      <a:solidFill>
                        <a:srgbClr val="20AA45"/>
                      </a:solidFill>
                      <a:prstDash val="solid"/>
                      <a:round/>
                      <a:headEnd type="none" w="med" len="med"/>
                      <a:tailEnd type="none" w="med" len="med"/>
                    </a:lnR>
                    <a:lnT w="12700" cap="flat" cmpd="sng" algn="ctr">
                      <a:solidFill>
                        <a:srgbClr val="20AA45"/>
                      </a:solidFill>
                      <a:prstDash val="solid"/>
                      <a:round/>
                      <a:headEnd type="none" w="med" len="med"/>
                      <a:tailEnd type="none" w="med" len="med"/>
                    </a:lnT>
                    <a:lnB w="12700" cap="flat" cmpd="sng" algn="ctr">
                      <a:solidFill>
                        <a:srgbClr val="F09845"/>
                      </a:solidFill>
                      <a:prstDash val="solid"/>
                      <a:round/>
                      <a:headEnd type="none" w="med" len="med"/>
                      <a:tailEnd type="none" w="med" len="med"/>
                    </a:lnB>
                    <a:solidFill>
                      <a:srgbClr val="F9F9FA"/>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 altLang="zh-CN" b="1" dirty="0">
                          <a:effectLst/>
                        </a:rPr>
                        <a:t>Bind mounts</a:t>
                      </a:r>
                    </a:p>
                  </a:txBody>
                  <a:tcPr>
                    <a:lnL w="12700" cap="flat" cmpd="sng" algn="ctr">
                      <a:solidFill>
                        <a:srgbClr val="20AA45"/>
                      </a:solidFill>
                      <a:prstDash val="solid"/>
                      <a:round/>
                      <a:headEnd type="none" w="med" len="med"/>
                      <a:tailEnd type="none" w="med" len="med"/>
                    </a:lnL>
                    <a:lnB w="12700" cap="flat" cmpd="sng" algn="ctr">
                      <a:solidFill>
                        <a:srgbClr val="209745"/>
                      </a:solidFill>
                      <a:prstDash val="solid"/>
                      <a:round/>
                      <a:headEnd type="none" w="med" len="med"/>
                      <a:tailEnd type="none" w="med" len="med"/>
                    </a:lnB>
                  </a:tcPr>
                </a:tc>
                <a:extLst>
                  <a:ext uri="{0D108BD9-81ED-4DB2-BD59-A6C34878D82A}">
                    <a16:rowId xmlns:a16="http://schemas.microsoft.com/office/drawing/2014/main" val="2490271823"/>
                  </a:ext>
                </a:extLst>
              </a:tr>
              <a:tr h="0">
                <a:tc>
                  <a:txBody>
                    <a:bodyPr/>
                    <a:lstStyle/>
                    <a:p>
                      <a:pPr fontAlgn="base"/>
                      <a:r>
                        <a:rPr lang="en">
                          <a:effectLst/>
                        </a:rPr>
                        <a:t>Host location</a:t>
                      </a:r>
                    </a:p>
                  </a:txBody>
                  <a:tcPr anchor="ctr">
                    <a:lnL w="12700" cap="flat" cmpd="sng" algn="ctr">
                      <a:solidFill>
                        <a:srgbClr val="E09C45"/>
                      </a:solidFill>
                      <a:prstDash val="solid"/>
                      <a:round/>
                      <a:headEnd type="none" w="med" len="med"/>
                      <a:tailEnd type="none" w="med" len="med"/>
                    </a:lnL>
                    <a:lnR w="12700" cap="flat" cmpd="sng" algn="ctr">
                      <a:solidFill>
                        <a:srgbClr val="F09845"/>
                      </a:solidFill>
                      <a:prstDash val="solid"/>
                      <a:round/>
                      <a:headEnd type="none" w="med" len="med"/>
                      <a:tailEnd type="none" w="med" len="med"/>
                    </a:lnR>
                    <a:lnT w="12700" cap="flat" cmpd="sng" algn="ctr">
                      <a:solidFill>
                        <a:srgbClr val="E09C45"/>
                      </a:solidFill>
                      <a:prstDash val="solid"/>
                      <a:round/>
                      <a:headEnd type="none" w="med" len="med"/>
                      <a:tailEnd type="none" w="med" len="med"/>
                    </a:lnT>
                    <a:lnB w="12700" cap="flat" cmpd="sng" algn="ctr">
                      <a:solidFill>
                        <a:srgbClr val="309445"/>
                      </a:solidFill>
                      <a:prstDash val="solid"/>
                      <a:round/>
                      <a:headEnd type="none" w="med" len="med"/>
                      <a:tailEnd type="none" w="med" len="med"/>
                    </a:lnB>
                    <a:solidFill>
                      <a:srgbClr val="F9F9FA"/>
                    </a:solidFill>
                  </a:tcPr>
                </a:tc>
                <a:tc>
                  <a:txBody>
                    <a:bodyPr/>
                    <a:lstStyle/>
                    <a:p>
                      <a:pPr fontAlgn="base"/>
                      <a:r>
                        <a:rPr lang="en">
                          <a:effectLst/>
                        </a:rPr>
                        <a:t>Docker chooses</a:t>
                      </a:r>
                    </a:p>
                  </a:txBody>
                  <a:tcPr anchor="ctr">
                    <a:lnL w="12700" cap="flat" cmpd="sng" algn="ctr">
                      <a:solidFill>
                        <a:srgbClr val="F09845"/>
                      </a:solidFill>
                      <a:prstDash val="solid"/>
                      <a:round/>
                      <a:headEnd type="none" w="med" len="med"/>
                      <a:tailEnd type="none" w="med" len="med"/>
                    </a:lnL>
                    <a:lnR w="12700" cap="flat" cmpd="sng" algn="ctr">
                      <a:solidFill>
                        <a:srgbClr val="209745"/>
                      </a:solidFill>
                      <a:prstDash val="solid"/>
                      <a:round/>
                      <a:headEnd type="none" w="med" len="med"/>
                      <a:tailEnd type="none" w="med" len="med"/>
                    </a:lnR>
                    <a:lnT w="12700" cap="flat" cmpd="sng" algn="ctr">
                      <a:solidFill>
                        <a:srgbClr val="F09845"/>
                      </a:solidFill>
                      <a:prstDash val="solid"/>
                      <a:round/>
                      <a:headEnd type="none" w="med" len="med"/>
                      <a:tailEnd type="none" w="med" len="med"/>
                    </a:lnT>
                    <a:lnB w="12700" cap="flat" cmpd="sng" algn="ctr">
                      <a:solidFill>
                        <a:srgbClr val="709345"/>
                      </a:solidFill>
                      <a:prstDash val="solid"/>
                      <a:round/>
                      <a:headEnd type="none" w="med" len="med"/>
                      <a:tailEnd type="none" w="med" len="med"/>
                    </a:lnB>
                    <a:solidFill>
                      <a:srgbClr val="F9F9FA"/>
                    </a:solidFill>
                  </a:tcPr>
                </a:tc>
                <a:tc>
                  <a:txBody>
                    <a:bodyPr/>
                    <a:lstStyle/>
                    <a:p>
                      <a:pPr fontAlgn="base"/>
                      <a:r>
                        <a:rPr lang="en">
                          <a:effectLst/>
                        </a:rPr>
                        <a:t>You decide</a:t>
                      </a:r>
                    </a:p>
                  </a:txBody>
                  <a:tcPr anchor="ctr">
                    <a:lnL w="12700" cap="flat" cmpd="sng" algn="ctr">
                      <a:solidFill>
                        <a:srgbClr val="209745"/>
                      </a:solidFill>
                      <a:prstDash val="solid"/>
                      <a:round/>
                      <a:headEnd type="none" w="med" len="med"/>
                      <a:tailEnd type="none" w="med" len="med"/>
                    </a:lnL>
                    <a:lnR w="12700" cap="flat" cmpd="sng" algn="ctr">
                      <a:solidFill>
                        <a:srgbClr val="209745"/>
                      </a:solidFill>
                      <a:prstDash val="solid"/>
                      <a:round/>
                      <a:headEnd type="none" w="med" len="med"/>
                      <a:tailEnd type="none" w="med" len="med"/>
                    </a:lnR>
                    <a:lnT w="12700" cap="flat" cmpd="sng" algn="ctr">
                      <a:solidFill>
                        <a:srgbClr val="209745"/>
                      </a:solidFill>
                      <a:prstDash val="solid"/>
                      <a:round/>
                      <a:headEnd type="none" w="med" len="med"/>
                      <a:tailEnd type="none" w="med" len="med"/>
                    </a:lnT>
                    <a:lnB w="12700" cap="flat" cmpd="sng" algn="ctr">
                      <a:solidFill>
                        <a:srgbClr val="709245"/>
                      </a:solidFill>
                      <a:prstDash val="solid"/>
                      <a:round/>
                      <a:headEnd type="none" w="med" len="med"/>
                      <a:tailEnd type="none" w="med" len="med"/>
                    </a:lnB>
                    <a:solidFill>
                      <a:srgbClr val="F9F9FA"/>
                    </a:solidFill>
                  </a:tcPr>
                </a:tc>
                <a:extLst>
                  <a:ext uri="{0D108BD9-81ED-4DB2-BD59-A6C34878D82A}">
                    <a16:rowId xmlns:a16="http://schemas.microsoft.com/office/drawing/2014/main" val="1129610301"/>
                  </a:ext>
                </a:extLst>
              </a:tr>
              <a:tr h="0">
                <a:tc>
                  <a:txBody>
                    <a:bodyPr/>
                    <a:lstStyle/>
                    <a:p>
                      <a:pPr fontAlgn="base"/>
                      <a:r>
                        <a:rPr lang="en">
                          <a:effectLst/>
                        </a:rPr>
                        <a:t>Mount example (using --mount)</a:t>
                      </a:r>
                    </a:p>
                  </a:txBody>
                  <a:tcPr anchor="ctr">
                    <a:lnL w="12700" cap="flat" cmpd="sng" algn="ctr">
                      <a:solidFill>
                        <a:srgbClr val="309445"/>
                      </a:solidFill>
                      <a:prstDash val="solid"/>
                      <a:round/>
                      <a:headEnd type="none" w="med" len="med"/>
                      <a:tailEnd type="none" w="med" len="med"/>
                    </a:lnL>
                    <a:lnR w="12700" cap="flat" cmpd="sng" algn="ctr">
                      <a:solidFill>
                        <a:srgbClr val="709345"/>
                      </a:solidFill>
                      <a:prstDash val="solid"/>
                      <a:round/>
                      <a:headEnd type="none" w="med" len="med"/>
                      <a:tailEnd type="none" w="med" len="med"/>
                    </a:lnR>
                    <a:lnT w="12700" cap="flat" cmpd="sng" algn="ctr">
                      <a:solidFill>
                        <a:srgbClr val="309445"/>
                      </a:solidFill>
                      <a:prstDash val="solid"/>
                      <a:round/>
                      <a:headEnd type="none" w="med" len="med"/>
                      <a:tailEnd type="none" w="med" len="med"/>
                    </a:lnT>
                    <a:lnB w="12700" cap="flat" cmpd="sng" algn="ctr">
                      <a:solidFill>
                        <a:srgbClr val="008F45"/>
                      </a:solidFill>
                      <a:prstDash val="solid"/>
                      <a:round/>
                      <a:headEnd type="none" w="med" len="med"/>
                      <a:tailEnd type="none" w="med" len="med"/>
                    </a:lnB>
                    <a:solidFill>
                      <a:srgbClr val="F9F9FA"/>
                    </a:solidFill>
                  </a:tcPr>
                </a:tc>
                <a:tc>
                  <a:txBody>
                    <a:bodyPr/>
                    <a:lstStyle/>
                    <a:p>
                      <a:pPr fontAlgn="base"/>
                      <a:r>
                        <a:rPr lang="en" dirty="0">
                          <a:effectLst/>
                        </a:rPr>
                        <a:t>type=volume,</a:t>
                      </a:r>
                    </a:p>
                    <a:p>
                      <a:pPr fontAlgn="base"/>
                      <a:r>
                        <a:rPr lang="en" dirty="0" err="1">
                          <a:effectLst/>
                        </a:rPr>
                        <a:t>src</a:t>
                      </a:r>
                      <a:r>
                        <a:rPr lang="en" dirty="0">
                          <a:effectLst/>
                        </a:rPr>
                        <a:t>=my-volume,</a:t>
                      </a:r>
                    </a:p>
                    <a:p>
                      <a:pPr fontAlgn="base"/>
                      <a:r>
                        <a:rPr lang="en" dirty="0">
                          <a:effectLst/>
                        </a:rPr>
                        <a:t>target=/</a:t>
                      </a:r>
                      <a:r>
                        <a:rPr lang="en" dirty="0" err="1">
                          <a:effectLst/>
                        </a:rPr>
                        <a:t>usr</a:t>
                      </a:r>
                      <a:r>
                        <a:rPr lang="en" dirty="0">
                          <a:effectLst/>
                        </a:rPr>
                        <a:t>/local/data</a:t>
                      </a:r>
                    </a:p>
                  </a:txBody>
                  <a:tcPr anchor="ctr">
                    <a:lnL w="12700" cap="flat" cmpd="sng" algn="ctr">
                      <a:solidFill>
                        <a:srgbClr val="709345"/>
                      </a:solidFill>
                      <a:prstDash val="solid"/>
                      <a:round/>
                      <a:headEnd type="none" w="med" len="med"/>
                      <a:tailEnd type="none" w="med" len="med"/>
                    </a:lnL>
                    <a:lnR w="12700" cap="flat" cmpd="sng" algn="ctr">
                      <a:solidFill>
                        <a:srgbClr val="709245"/>
                      </a:solidFill>
                      <a:prstDash val="solid"/>
                      <a:round/>
                      <a:headEnd type="none" w="med" len="med"/>
                      <a:tailEnd type="none" w="med" len="med"/>
                    </a:lnR>
                    <a:lnT w="12700" cap="flat" cmpd="sng" algn="ctr">
                      <a:solidFill>
                        <a:srgbClr val="709345"/>
                      </a:solidFill>
                      <a:prstDash val="solid"/>
                      <a:round/>
                      <a:headEnd type="none" w="med" len="med"/>
                      <a:tailEnd type="none" w="med" len="med"/>
                    </a:lnT>
                    <a:lnB w="12700" cap="flat" cmpd="sng" algn="ctr">
                      <a:solidFill>
                        <a:srgbClr val="309845"/>
                      </a:solidFill>
                      <a:prstDash val="solid"/>
                      <a:round/>
                      <a:headEnd type="none" w="med" len="med"/>
                      <a:tailEnd type="none" w="med" len="med"/>
                    </a:lnB>
                    <a:solidFill>
                      <a:srgbClr val="F9F9FA"/>
                    </a:solidFill>
                  </a:tcPr>
                </a:tc>
                <a:tc>
                  <a:txBody>
                    <a:bodyPr/>
                    <a:lstStyle/>
                    <a:p>
                      <a:pPr fontAlgn="base"/>
                      <a:r>
                        <a:rPr lang="en" dirty="0">
                          <a:effectLst/>
                        </a:rPr>
                        <a:t>type=bind,</a:t>
                      </a:r>
                    </a:p>
                    <a:p>
                      <a:pPr fontAlgn="base"/>
                      <a:r>
                        <a:rPr lang="en" dirty="0" err="1">
                          <a:effectLst/>
                        </a:rPr>
                        <a:t>src</a:t>
                      </a:r>
                      <a:r>
                        <a:rPr lang="en" dirty="0">
                          <a:effectLst/>
                        </a:rPr>
                        <a:t>=/path/to/data,</a:t>
                      </a:r>
                    </a:p>
                    <a:p>
                      <a:pPr fontAlgn="base"/>
                      <a:r>
                        <a:rPr lang="en" dirty="0">
                          <a:effectLst/>
                        </a:rPr>
                        <a:t>target=/</a:t>
                      </a:r>
                      <a:r>
                        <a:rPr lang="en" dirty="0" err="1">
                          <a:effectLst/>
                        </a:rPr>
                        <a:t>usr</a:t>
                      </a:r>
                      <a:r>
                        <a:rPr lang="en" dirty="0">
                          <a:effectLst/>
                        </a:rPr>
                        <a:t>/local/data</a:t>
                      </a:r>
                    </a:p>
                  </a:txBody>
                  <a:tcPr anchor="ctr">
                    <a:lnL w="12700" cap="flat" cmpd="sng" algn="ctr">
                      <a:solidFill>
                        <a:srgbClr val="709245"/>
                      </a:solidFill>
                      <a:prstDash val="solid"/>
                      <a:round/>
                      <a:headEnd type="none" w="med" len="med"/>
                      <a:tailEnd type="none" w="med" len="med"/>
                    </a:lnL>
                    <a:lnR w="12700" cap="flat" cmpd="sng" algn="ctr">
                      <a:solidFill>
                        <a:srgbClr val="709245"/>
                      </a:solidFill>
                      <a:prstDash val="solid"/>
                      <a:round/>
                      <a:headEnd type="none" w="med" len="med"/>
                      <a:tailEnd type="none" w="med" len="med"/>
                    </a:lnR>
                    <a:lnT w="12700" cap="flat" cmpd="sng" algn="ctr">
                      <a:solidFill>
                        <a:srgbClr val="709245"/>
                      </a:solidFill>
                      <a:prstDash val="solid"/>
                      <a:round/>
                      <a:headEnd type="none" w="med" len="med"/>
                      <a:tailEnd type="none" w="med" len="med"/>
                    </a:lnT>
                    <a:lnB w="12700" cap="flat" cmpd="sng" algn="ctr">
                      <a:solidFill>
                        <a:srgbClr val="70B345"/>
                      </a:solidFill>
                      <a:prstDash val="solid"/>
                      <a:round/>
                      <a:headEnd type="none" w="med" len="med"/>
                      <a:tailEnd type="none" w="med" len="med"/>
                    </a:lnB>
                    <a:solidFill>
                      <a:srgbClr val="F9F9FA"/>
                    </a:solidFill>
                  </a:tcPr>
                </a:tc>
                <a:extLst>
                  <a:ext uri="{0D108BD9-81ED-4DB2-BD59-A6C34878D82A}">
                    <a16:rowId xmlns:a16="http://schemas.microsoft.com/office/drawing/2014/main" val="824579271"/>
                  </a:ext>
                </a:extLst>
              </a:tr>
              <a:tr h="0">
                <a:tc>
                  <a:txBody>
                    <a:bodyPr/>
                    <a:lstStyle/>
                    <a:p>
                      <a:pPr fontAlgn="base"/>
                      <a:r>
                        <a:rPr lang="en">
                          <a:effectLst/>
                        </a:rPr>
                        <a:t>Populates new volume with container contents</a:t>
                      </a:r>
                    </a:p>
                  </a:txBody>
                  <a:tcPr anchor="ctr">
                    <a:lnL w="12700" cap="flat" cmpd="sng" algn="ctr">
                      <a:solidFill>
                        <a:srgbClr val="008F45"/>
                      </a:solidFill>
                      <a:prstDash val="solid"/>
                      <a:round/>
                      <a:headEnd type="none" w="med" len="med"/>
                      <a:tailEnd type="none" w="med" len="med"/>
                    </a:lnL>
                    <a:lnR w="12700" cap="flat" cmpd="sng" algn="ctr">
                      <a:solidFill>
                        <a:srgbClr val="309845"/>
                      </a:solidFill>
                      <a:prstDash val="solid"/>
                      <a:round/>
                      <a:headEnd type="none" w="med" len="med"/>
                      <a:tailEnd type="none" w="med" len="med"/>
                    </a:lnR>
                    <a:lnT w="12700" cap="flat" cmpd="sng" algn="ctr">
                      <a:solidFill>
                        <a:srgbClr val="008F45"/>
                      </a:solidFill>
                      <a:prstDash val="solid"/>
                      <a:round/>
                      <a:headEnd type="none" w="med" len="med"/>
                      <a:tailEnd type="none" w="med" len="med"/>
                    </a:lnT>
                    <a:lnB w="12700" cap="flat" cmpd="sng" algn="ctr">
                      <a:solidFill>
                        <a:srgbClr val="20AB45"/>
                      </a:solidFill>
                      <a:prstDash val="solid"/>
                      <a:round/>
                      <a:headEnd type="none" w="med" len="med"/>
                      <a:tailEnd type="none" w="med" len="med"/>
                    </a:lnB>
                    <a:solidFill>
                      <a:srgbClr val="F9F9FA"/>
                    </a:solidFill>
                  </a:tcPr>
                </a:tc>
                <a:tc>
                  <a:txBody>
                    <a:bodyPr/>
                    <a:lstStyle/>
                    <a:p>
                      <a:pPr fontAlgn="base"/>
                      <a:r>
                        <a:rPr lang="en">
                          <a:effectLst/>
                        </a:rPr>
                        <a:t>Yes</a:t>
                      </a:r>
                    </a:p>
                  </a:txBody>
                  <a:tcPr anchor="ctr">
                    <a:lnL w="12700" cap="flat" cmpd="sng" algn="ctr">
                      <a:solidFill>
                        <a:srgbClr val="309845"/>
                      </a:solidFill>
                      <a:prstDash val="solid"/>
                      <a:round/>
                      <a:headEnd type="none" w="med" len="med"/>
                      <a:tailEnd type="none" w="med" len="med"/>
                    </a:lnL>
                    <a:lnR w="12700" cap="flat" cmpd="sng" algn="ctr">
                      <a:solidFill>
                        <a:srgbClr val="70B345"/>
                      </a:solidFill>
                      <a:prstDash val="solid"/>
                      <a:round/>
                      <a:headEnd type="none" w="med" len="med"/>
                      <a:tailEnd type="none" w="med" len="med"/>
                    </a:lnR>
                    <a:lnT w="12700" cap="flat" cmpd="sng" algn="ctr">
                      <a:solidFill>
                        <a:srgbClr val="309845"/>
                      </a:solidFill>
                      <a:prstDash val="solid"/>
                      <a:round/>
                      <a:headEnd type="none" w="med" len="med"/>
                      <a:tailEnd type="none" w="med" len="med"/>
                    </a:lnT>
                    <a:lnB w="12700" cap="flat" cmpd="sng" algn="ctr">
                      <a:solidFill>
                        <a:srgbClr val="F0AC45"/>
                      </a:solidFill>
                      <a:prstDash val="solid"/>
                      <a:round/>
                      <a:headEnd type="none" w="med" len="med"/>
                      <a:tailEnd type="none" w="med" len="med"/>
                    </a:lnB>
                    <a:solidFill>
                      <a:srgbClr val="F9F9FA"/>
                    </a:solidFill>
                  </a:tcPr>
                </a:tc>
                <a:tc>
                  <a:txBody>
                    <a:bodyPr/>
                    <a:lstStyle/>
                    <a:p>
                      <a:pPr fontAlgn="base"/>
                      <a:r>
                        <a:rPr lang="en">
                          <a:effectLst/>
                        </a:rPr>
                        <a:t>No</a:t>
                      </a:r>
                    </a:p>
                  </a:txBody>
                  <a:tcPr anchor="ctr">
                    <a:lnL w="12700" cap="flat" cmpd="sng" algn="ctr">
                      <a:solidFill>
                        <a:srgbClr val="70B345"/>
                      </a:solidFill>
                      <a:prstDash val="solid"/>
                      <a:round/>
                      <a:headEnd type="none" w="med" len="med"/>
                      <a:tailEnd type="none" w="med" len="med"/>
                    </a:lnL>
                    <a:lnR w="12700" cap="flat" cmpd="sng" algn="ctr">
                      <a:solidFill>
                        <a:srgbClr val="70B345"/>
                      </a:solidFill>
                      <a:prstDash val="solid"/>
                      <a:round/>
                      <a:headEnd type="none" w="med" len="med"/>
                      <a:tailEnd type="none" w="med" len="med"/>
                    </a:lnR>
                    <a:lnT w="12700" cap="flat" cmpd="sng" algn="ctr">
                      <a:solidFill>
                        <a:srgbClr val="70B345"/>
                      </a:solidFill>
                      <a:prstDash val="solid"/>
                      <a:round/>
                      <a:headEnd type="none" w="med" len="med"/>
                      <a:tailEnd type="none" w="med" len="med"/>
                    </a:lnT>
                    <a:lnB w="12700" cap="flat" cmpd="sng" algn="ctr">
                      <a:solidFill>
                        <a:srgbClr val="809D45"/>
                      </a:solidFill>
                      <a:prstDash val="solid"/>
                      <a:round/>
                      <a:headEnd type="none" w="med" len="med"/>
                      <a:tailEnd type="none" w="med" len="med"/>
                    </a:lnB>
                    <a:solidFill>
                      <a:srgbClr val="F9F9FA"/>
                    </a:solidFill>
                  </a:tcPr>
                </a:tc>
                <a:extLst>
                  <a:ext uri="{0D108BD9-81ED-4DB2-BD59-A6C34878D82A}">
                    <a16:rowId xmlns:a16="http://schemas.microsoft.com/office/drawing/2014/main" val="796535554"/>
                  </a:ext>
                </a:extLst>
              </a:tr>
              <a:tr h="0">
                <a:tc>
                  <a:txBody>
                    <a:bodyPr/>
                    <a:lstStyle/>
                    <a:p>
                      <a:pPr fontAlgn="base"/>
                      <a:r>
                        <a:rPr lang="en">
                          <a:effectLst/>
                        </a:rPr>
                        <a:t>Supports Volume Drivers</a:t>
                      </a:r>
                    </a:p>
                  </a:txBody>
                  <a:tcPr anchor="ctr">
                    <a:lnL w="12700" cap="flat" cmpd="sng" algn="ctr">
                      <a:solidFill>
                        <a:srgbClr val="20AB45"/>
                      </a:solidFill>
                      <a:prstDash val="solid"/>
                      <a:round/>
                      <a:headEnd type="none" w="med" len="med"/>
                      <a:tailEnd type="none" w="med" len="med"/>
                    </a:lnL>
                    <a:lnR w="12700" cap="flat" cmpd="sng" algn="ctr">
                      <a:solidFill>
                        <a:srgbClr val="F0AC45"/>
                      </a:solidFill>
                      <a:prstDash val="solid"/>
                      <a:round/>
                      <a:headEnd type="none" w="med" len="med"/>
                      <a:tailEnd type="none" w="med" len="med"/>
                    </a:lnR>
                    <a:lnT w="12700" cap="flat" cmpd="sng" algn="ctr">
                      <a:solidFill>
                        <a:srgbClr val="20AB45"/>
                      </a:solidFill>
                      <a:prstDash val="solid"/>
                      <a:round/>
                      <a:headEnd type="none" w="med" len="med"/>
                      <a:tailEnd type="none" w="med" len="med"/>
                    </a:lnT>
                    <a:lnB w="12700" cap="flat" cmpd="sng" algn="ctr">
                      <a:solidFill>
                        <a:srgbClr val="20AB45"/>
                      </a:solidFill>
                      <a:prstDash val="solid"/>
                      <a:round/>
                      <a:headEnd type="none" w="med" len="med"/>
                      <a:tailEnd type="none" w="med" len="med"/>
                    </a:lnB>
                    <a:solidFill>
                      <a:srgbClr val="F9F9FA"/>
                    </a:solidFill>
                  </a:tcPr>
                </a:tc>
                <a:tc>
                  <a:txBody>
                    <a:bodyPr/>
                    <a:lstStyle/>
                    <a:p>
                      <a:pPr fontAlgn="base"/>
                      <a:r>
                        <a:rPr lang="en">
                          <a:effectLst/>
                        </a:rPr>
                        <a:t>Yes</a:t>
                      </a:r>
                    </a:p>
                  </a:txBody>
                  <a:tcPr anchor="ctr">
                    <a:lnL w="12700" cap="flat" cmpd="sng" algn="ctr">
                      <a:solidFill>
                        <a:srgbClr val="F0AC45"/>
                      </a:solidFill>
                      <a:prstDash val="solid"/>
                      <a:round/>
                      <a:headEnd type="none" w="med" len="med"/>
                      <a:tailEnd type="none" w="med" len="med"/>
                    </a:lnL>
                    <a:lnR w="12700" cap="flat" cmpd="sng" algn="ctr">
                      <a:solidFill>
                        <a:srgbClr val="809D45"/>
                      </a:solidFill>
                      <a:prstDash val="solid"/>
                      <a:round/>
                      <a:headEnd type="none" w="med" len="med"/>
                      <a:tailEnd type="none" w="med" len="med"/>
                    </a:lnR>
                    <a:lnT w="12700" cap="flat" cmpd="sng" algn="ctr">
                      <a:solidFill>
                        <a:srgbClr val="F0AC45"/>
                      </a:solidFill>
                      <a:prstDash val="solid"/>
                      <a:round/>
                      <a:headEnd type="none" w="med" len="med"/>
                      <a:tailEnd type="none" w="med" len="med"/>
                    </a:lnT>
                    <a:lnB w="12700" cap="flat" cmpd="sng" algn="ctr">
                      <a:solidFill>
                        <a:srgbClr val="F0AC45"/>
                      </a:solidFill>
                      <a:prstDash val="solid"/>
                      <a:round/>
                      <a:headEnd type="none" w="med" len="med"/>
                      <a:tailEnd type="none" w="med" len="med"/>
                    </a:lnB>
                    <a:solidFill>
                      <a:srgbClr val="F9F9FA"/>
                    </a:solidFill>
                  </a:tcPr>
                </a:tc>
                <a:tc>
                  <a:txBody>
                    <a:bodyPr/>
                    <a:lstStyle/>
                    <a:p>
                      <a:pPr fontAlgn="base"/>
                      <a:r>
                        <a:rPr lang="en" dirty="0">
                          <a:effectLst/>
                        </a:rPr>
                        <a:t>No</a:t>
                      </a:r>
                    </a:p>
                  </a:txBody>
                  <a:tcPr anchor="ctr">
                    <a:lnL w="12700" cap="flat" cmpd="sng" algn="ctr">
                      <a:solidFill>
                        <a:srgbClr val="809D45"/>
                      </a:solidFill>
                      <a:prstDash val="solid"/>
                      <a:round/>
                      <a:headEnd type="none" w="med" len="med"/>
                      <a:tailEnd type="none" w="med" len="med"/>
                    </a:lnL>
                    <a:lnR w="12700" cap="flat" cmpd="sng" algn="ctr">
                      <a:solidFill>
                        <a:srgbClr val="809D45"/>
                      </a:solidFill>
                      <a:prstDash val="solid"/>
                      <a:round/>
                      <a:headEnd type="none" w="med" len="med"/>
                      <a:tailEnd type="none" w="med" len="med"/>
                    </a:lnR>
                    <a:lnT w="12700" cap="flat" cmpd="sng" algn="ctr">
                      <a:solidFill>
                        <a:srgbClr val="809D45"/>
                      </a:solidFill>
                      <a:prstDash val="solid"/>
                      <a:round/>
                      <a:headEnd type="none" w="med" len="med"/>
                      <a:tailEnd type="none" w="med" len="med"/>
                    </a:lnT>
                    <a:lnB w="12700" cap="flat" cmpd="sng" algn="ctr">
                      <a:solidFill>
                        <a:srgbClr val="809D45"/>
                      </a:solidFill>
                      <a:prstDash val="solid"/>
                      <a:round/>
                      <a:headEnd type="none" w="med" len="med"/>
                      <a:tailEnd type="none" w="med" len="med"/>
                    </a:lnB>
                    <a:solidFill>
                      <a:srgbClr val="F9F9FA"/>
                    </a:solidFill>
                  </a:tcPr>
                </a:tc>
                <a:extLst>
                  <a:ext uri="{0D108BD9-81ED-4DB2-BD59-A6C34878D82A}">
                    <a16:rowId xmlns:a16="http://schemas.microsoft.com/office/drawing/2014/main" val="3788040977"/>
                  </a:ext>
                </a:extLst>
              </a:tr>
            </a:tbl>
          </a:graphicData>
        </a:graphic>
      </p:graphicFrame>
      <p:sp>
        <p:nvSpPr>
          <p:cNvPr id="6" name="Rectangle 1">
            <a:extLst>
              <a:ext uri="{FF2B5EF4-FFF2-40B4-BE49-F238E27FC236}">
                <a16:creationId xmlns:a16="http://schemas.microsoft.com/office/drawing/2014/main" id="{A17B57C8-710B-F623-6DED-1288FA60B85E}"/>
              </a:ext>
            </a:extLst>
          </p:cNvPr>
          <p:cNvSpPr>
            <a:spLocks noChangeArrowheads="1"/>
          </p:cNvSpPr>
          <p:nvPr/>
        </p:nvSpPr>
        <p:spPr bwMode="auto">
          <a:xfrm>
            <a:off x="179388" y="29345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125842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9577C9-0ED7-391E-BB8D-78E3EBD10CB5}"/>
              </a:ext>
            </a:extLst>
          </p:cNvPr>
          <p:cNvSpPr>
            <a:spLocks noGrp="1"/>
          </p:cNvSpPr>
          <p:nvPr>
            <p:ph type="title"/>
          </p:nvPr>
        </p:nvSpPr>
        <p:spPr/>
        <p:txBody>
          <a:bodyPr/>
          <a:lstStyle/>
          <a:p>
            <a:r>
              <a:rPr kumimoji="1" lang="en" altLang="zh-CN" dirty="0"/>
              <a:t>Trying out bind mounts</a:t>
            </a:r>
            <a:endParaRPr kumimoji="1" lang="zh-CN" altLang="en-US" dirty="0"/>
          </a:p>
        </p:txBody>
      </p:sp>
      <p:sp>
        <p:nvSpPr>
          <p:cNvPr id="3" name="内容占位符 2">
            <a:extLst>
              <a:ext uri="{FF2B5EF4-FFF2-40B4-BE49-F238E27FC236}">
                <a16:creationId xmlns:a16="http://schemas.microsoft.com/office/drawing/2014/main" id="{8A17B684-A2D5-DDD8-B65F-548A3F6B4FB8}"/>
              </a:ext>
            </a:extLst>
          </p:cNvPr>
          <p:cNvSpPr>
            <a:spLocks noGrp="1"/>
          </p:cNvSpPr>
          <p:nvPr>
            <p:ph idx="1"/>
          </p:nvPr>
        </p:nvSpPr>
        <p:spPr>
          <a:xfrm>
            <a:off x="107504" y="845072"/>
            <a:ext cx="8784976" cy="4192719"/>
          </a:xfrm>
        </p:spPr>
        <p:txBody>
          <a:bodyPr>
            <a:normAutofit fontScale="92500" lnSpcReduction="10000"/>
          </a:bodyPr>
          <a:lstStyle/>
          <a:p>
            <a:pPr marL="342900" indent="-342900">
              <a:buFont typeface="+mj-lt"/>
              <a:buAutoNum type="arabicPeriod"/>
            </a:pPr>
            <a:r>
              <a:rPr kumimoji="1" lang="en" altLang="zh-CN" dirty="0"/>
              <a:t>Verify that your getting-started-app directory is in a directory defined in Docker Desktop's file sharing setting. </a:t>
            </a:r>
          </a:p>
          <a:p>
            <a:pPr lvl="1"/>
            <a:r>
              <a:rPr kumimoji="1" lang="en" altLang="zh-CN" dirty="0"/>
              <a:t>This setting defines which parts of your filesystem you can share with containers.</a:t>
            </a:r>
          </a:p>
          <a:p>
            <a:pPr marL="342900" indent="-342900">
              <a:buFont typeface="+mj-lt"/>
              <a:buAutoNum type="arabicPeriod"/>
            </a:pPr>
            <a:r>
              <a:rPr kumimoji="1" lang="en" altLang="zh-CN" dirty="0"/>
              <a:t>Open a terminal and change directory to the getting-started-app directory.</a:t>
            </a:r>
          </a:p>
          <a:p>
            <a:pPr marL="342900" indent="-342900">
              <a:buFont typeface="+mj-lt"/>
              <a:buAutoNum type="arabicPeriod"/>
            </a:pPr>
            <a:endParaRPr kumimoji="1" lang="en" altLang="zh-CN" dirty="0"/>
          </a:p>
          <a:p>
            <a:pPr marL="342900" indent="-342900">
              <a:buFont typeface="+mj-lt"/>
              <a:buAutoNum type="arabicPeriod"/>
            </a:pPr>
            <a:r>
              <a:rPr kumimoji="1" lang="en" altLang="zh-CN" dirty="0"/>
              <a:t>Run the following command to start bash in an ubuntu container with a bind mount.</a:t>
            </a:r>
          </a:p>
          <a:p>
            <a:pPr marL="342900" lvl="1" indent="0">
              <a:buNone/>
            </a:pPr>
            <a:r>
              <a:rPr lang="en-US" altLang="zh-CN" sz="1600" dirty="0">
                <a:solidFill>
                  <a:schemeClr val="tx2">
                    <a:lumMod val="75000"/>
                  </a:schemeClr>
                </a:solidFill>
                <a:latin typeface="Consolas" panose="020B0609020204030204" pitchFamily="49" charset="0"/>
                <a:cs typeface="Consolas" panose="020B0609020204030204" pitchFamily="49" charset="0"/>
              </a:rPr>
              <a:t>$ </a:t>
            </a:r>
            <a:r>
              <a:rPr lang="en" altLang="zh-CN" sz="1600" dirty="0">
                <a:solidFill>
                  <a:schemeClr val="tx2">
                    <a:lumMod val="75000"/>
                  </a:schemeClr>
                </a:solidFill>
                <a:latin typeface="Consolas" panose="020B0609020204030204" pitchFamily="49" charset="0"/>
                <a:cs typeface="Consolas" panose="020B0609020204030204" pitchFamily="49" charset="0"/>
              </a:rPr>
              <a:t>docker run -it --mount type=</a:t>
            </a:r>
            <a:r>
              <a:rPr lang="en" altLang="zh-CN" sz="1600" dirty="0" err="1">
                <a:solidFill>
                  <a:schemeClr val="tx2">
                    <a:lumMod val="75000"/>
                  </a:schemeClr>
                </a:solidFill>
                <a:latin typeface="Consolas" panose="020B0609020204030204" pitchFamily="49" charset="0"/>
                <a:cs typeface="Consolas" panose="020B0609020204030204" pitchFamily="49" charset="0"/>
              </a:rPr>
              <a:t>bind,src</a:t>
            </a:r>
            <a:r>
              <a:rPr lang="en" altLang="zh-CN" sz="1600" dirty="0">
                <a:solidFill>
                  <a:schemeClr val="tx2">
                    <a:lumMod val="75000"/>
                  </a:schemeClr>
                </a:solidFill>
                <a:latin typeface="Consolas" panose="020B0609020204030204" pitchFamily="49" charset="0"/>
                <a:cs typeface="Consolas" panose="020B0609020204030204" pitchFamily="49" charset="0"/>
              </a:rPr>
              <a:t>="$(</a:t>
            </a:r>
            <a:r>
              <a:rPr lang="en" altLang="zh-CN" sz="1600" dirty="0" err="1">
                <a:solidFill>
                  <a:schemeClr val="tx2">
                    <a:lumMod val="75000"/>
                  </a:schemeClr>
                </a:solidFill>
                <a:latin typeface="Consolas" panose="020B0609020204030204" pitchFamily="49" charset="0"/>
                <a:cs typeface="Consolas" panose="020B0609020204030204" pitchFamily="49" charset="0"/>
              </a:rPr>
              <a:t>pwd</a:t>
            </a:r>
            <a:r>
              <a:rPr lang="en" altLang="zh-CN" sz="1600" dirty="0">
                <a:solidFill>
                  <a:schemeClr val="tx2">
                    <a:lumMod val="75000"/>
                  </a:schemeClr>
                </a:solidFill>
                <a:latin typeface="Consolas" panose="020B0609020204030204" pitchFamily="49" charset="0"/>
                <a:cs typeface="Consolas" panose="020B0609020204030204" pitchFamily="49" charset="0"/>
              </a:rPr>
              <a:t>)",target=/</a:t>
            </a:r>
            <a:r>
              <a:rPr lang="en" altLang="zh-CN" sz="1600" dirty="0" err="1">
                <a:solidFill>
                  <a:schemeClr val="tx2">
                    <a:lumMod val="75000"/>
                  </a:schemeClr>
                </a:solidFill>
                <a:latin typeface="Consolas" panose="020B0609020204030204" pitchFamily="49" charset="0"/>
                <a:cs typeface="Consolas" panose="020B0609020204030204" pitchFamily="49" charset="0"/>
              </a:rPr>
              <a:t>src</a:t>
            </a:r>
            <a:r>
              <a:rPr lang="en" altLang="zh-CN" sz="1600" dirty="0">
                <a:solidFill>
                  <a:schemeClr val="tx2">
                    <a:lumMod val="75000"/>
                  </a:schemeClr>
                </a:solidFill>
                <a:latin typeface="Consolas" panose="020B0609020204030204" pitchFamily="49" charset="0"/>
                <a:cs typeface="Consolas" panose="020B0609020204030204" pitchFamily="49" charset="0"/>
              </a:rPr>
              <a:t> ubuntu bash</a:t>
            </a:r>
          </a:p>
          <a:p>
            <a:pPr marL="342900" lvl="1" indent="0">
              <a:buNone/>
            </a:pPr>
            <a:endParaRPr lang="en" altLang="zh-CN" sz="1600" dirty="0">
              <a:solidFill>
                <a:schemeClr val="tx2">
                  <a:lumMod val="75000"/>
                </a:schemeClr>
              </a:solidFill>
              <a:latin typeface="Consolas" panose="020B0609020204030204" pitchFamily="49" charset="0"/>
              <a:cs typeface="Consolas" panose="020B0609020204030204" pitchFamily="49" charset="0"/>
            </a:endParaRPr>
          </a:p>
          <a:p>
            <a:pPr marL="342900" indent="-342900">
              <a:buFont typeface="+mj-lt"/>
              <a:buAutoNum type="arabicPeriod"/>
            </a:pPr>
            <a:r>
              <a:rPr kumimoji="1" lang="en" altLang="zh-CN" dirty="0"/>
              <a:t>After running the command, Docker starts an interactive bash session in the root directory of the container's filesystem.</a:t>
            </a:r>
          </a:p>
          <a:p>
            <a:pPr marL="342900" lvl="1" indent="0">
              <a:buNone/>
            </a:pPr>
            <a:r>
              <a:rPr lang="en" altLang="zh-CN" sz="1600" dirty="0">
                <a:solidFill>
                  <a:schemeClr val="tx2">
                    <a:lumMod val="75000"/>
                  </a:schemeClr>
                </a:solidFill>
                <a:latin typeface="Consolas" panose="020B0609020204030204" pitchFamily="49" charset="0"/>
                <a:cs typeface="Consolas" panose="020B0609020204030204" pitchFamily="49" charset="0"/>
              </a:rPr>
              <a:t>root@ac1237fad8db:/# </a:t>
            </a:r>
            <a:r>
              <a:rPr lang="en" altLang="zh-CN" sz="1600" dirty="0" err="1">
                <a:solidFill>
                  <a:schemeClr val="tx2">
                    <a:lumMod val="75000"/>
                  </a:schemeClr>
                </a:solidFill>
                <a:latin typeface="Consolas" panose="020B0609020204030204" pitchFamily="49" charset="0"/>
                <a:cs typeface="Consolas" panose="020B0609020204030204" pitchFamily="49" charset="0"/>
              </a:rPr>
              <a:t>pwd</a:t>
            </a:r>
            <a:endParaRPr lang="en" altLang="zh-CN" sz="1600" dirty="0">
              <a:solidFill>
                <a:schemeClr val="tx2">
                  <a:lumMod val="75000"/>
                </a:schemeClr>
              </a:solidFill>
              <a:latin typeface="Consolas" panose="020B0609020204030204" pitchFamily="49" charset="0"/>
              <a:cs typeface="Consolas" panose="020B0609020204030204" pitchFamily="49" charset="0"/>
            </a:endParaRPr>
          </a:p>
          <a:p>
            <a:pPr marL="342900" lvl="1" indent="0">
              <a:buNone/>
            </a:pPr>
            <a:r>
              <a:rPr lang="en" altLang="zh-CN" sz="1600" dirty="0">
                <a:solidFill>
                  <a:schemeClr val="tx2">
                    <a:lumMod val="75000"/>
                  </a:schemeClr>
                </a:solidFill>
                <a:latin typeface="Consolas" panose="020B0609020204030204" pitchFamily="49" charset="0"/>
                <a:cs typeface="Consolas" panose="020B0609020204030204" pitchFamily="49" charset="0"/>
              </a:rPr>
              <a:t>/</a:t>
            </a:r>
          </a:p>
          <a:p>
            <a:pPr marL="342900" lvl="1" indent="0">
              <a:buNone/>
            </a:pPr>
            <a:r>
              <a:rPr lang="en" altLang="zh-CN" sz="1600" dirty="0">
                <a:solidFill>
                  <a:schemeClr val="tx2">
                    <a:lumMod val="75000"/>
                  </a:schemeClr>
                </a:solidFill>
                <a:latin typeface="Consolas" panose="020B0609020204030204" pitchFamily="49" charset="0"/>
                <a:cs typeface="Consolas" panose="020B0609020204030204" pitchFamily="49" charset="0"/>
              </a:rPr>
              <a:t>root@ac1237fad8db:/# ls</a:t>
            </a:r>
          </a:p>
          <a:p>
            <a:pPr marL="342900" lvl="1" indent="0">
              <a:buNone/>
            </a:pPr>
            <a:r>
              <a:rPr lang="en" altLang="zh-CN" sz="1600" dirty="0">
                <a:solidFill>
                  <a:schemeClr val="tx2">
                    <a:lumMod val="75000"/>
                  </a:schemeClr>
                </a:solidFill>
                <a:latin typeface="Consolas" panose="020B0609020204030204" pitchFamily="49" charset="0"/>
                <a:cs typeface="Consolas" panose="020B0609020204030204" pitchFamily="49" charset="0"/>
              </a:rPr>
              <a:t>bin   dev  home  media  opt   root  </a:t>
            </a:r>
            <a:r>
              <a:rPr lang="en" altLang="zh-CN" sz="1600" dirty="0" err="1">
                <a:solidFill>
                  <a:schemeClr val="tx2">
                    <a:lumMod val="75000"/>
                  </a:schemeClr>
                </a:solidFill>
                <a:latin typeface="Consolas" panose="020B0609020204030204" pitchFamily="49" charset="0"/>
                <a:cs typeface="Consolas" panose="020B0609020204030204" pitchFamily="49" charset="0"/>
              </a:rPr>
              <a:t>sbin</a:t>
            </a:r>
            <a:r>
              <a:rPr lang="en" altLang="zh-CN" sz="1600" dirty="0">
                <a:solidFill>
                  <a:schemeClr val="tx2">
                    <a:lumMod val="75000"/>
                  </a:schemeClr>
                </a:solidFill>
                <a:latin typeface="Consolas" panose="020B0609020204030204" pitchFamily="49" charset="0"/>
                <a:cs typeface="Consolas" panose="020B0609020204030204" pitchFamily="49" charset="0"/>
              </a:rPr>
              <a:t>  </a:t>
            </a:r>
            <a:r>
              <a:rPr lang="en" altLang="zh-CN" sz="1600" dirty="0" err="1">
                <a:solidFill>
                  <a:schemeClr val="tx2">
                    <a:lumMod val="75000"/>
                  </a:schemeClr>
                </a:solidFill>
                <a:latin typeface="Consolas" panose="020B0609020204030204" pitchFamily="49" charset="0"/>
                <a:cs typeface="Consolas" panose="020B0609020204030204" pitchFamily="49" charset="0"/>
              </a:rPr>
              <a:t>srv</a:t>
            </a:r>
            <a:r>
              <a:rPr lang="en" altLang="zh-CN" sz="1600" dirty="0">
                <a:solidFill>
                  <a:schemeClr val="tx2">
                    <a:lumMod val="75000"/>
                  </a:schemeClr>
                </a:solidFill>
                <a:latin typeface="Consolas" panose="020B0609020204030204" pitchFamily="49" charset="0"/>
                <a:cs typeface="Consolas" panose="020B0609020204030204" pitchFamily="49" charset="0"/>
              </a:rPr>
              <a:t>  </a:t>
            </a:r>
            <a:r>
              <a:rPr lang="en" altLang="zh-CN" sz="1600" dirty="0" err="1">
                <a:solidFill>
                  <a:schemeClr val="tx2">
                    <a:lumMod val="75000"/>
                  </a:schemeClr>
                </a:solidFill>
                <a:latin typeface="Consolas" panose="020B0609020204030204" pitchFamily="49" charset="0"/>
                <a:cs typeface="Consolas" panose="020B0609020204030204" pitchFamily="49" charset="0"/>
              </a:rPr>
              <a:t>tmp</a:t>
            </a:r>
            <a:r>
              <a:rPr lang="en" altLang="zh-CN" sz="1600" dirty="0">
                <a:solidFill>
                  <a:schemeClr val="tx2">
                    <a:lumMod val="75000"/>
                  </a:schemeClr>
                </a:solidFill>
                <a:latin typeface="Consolas" panose="020B0609020204030204" pitchFamily="49" charset="0"/>
                <a:cs typeface="Consolas" panose="020B0609020204030204" pitchFamily="49" charset="0"/>
              </a:rPr>
              <a:t>  var</a:t>
            </a:r>
          </a:p>
          <a:p>
            <a:pPr marL="342900" lvl="1" indent="0">
              <a:buNone/>
            </a:pPr>
            <a:r>
              <a:rPr lang="en" altLang="zh-CN" sz="1600" dirty="0">
                <a:solidFill>
                  <a:schemeClr val="tx2">
                    <a:lumMod val="75000"/>
                  </a:schemeClr>
                </a:solidFill>
                <a:latin typeface="Consolas" panose="020B0609020204030204" pitchFamily="49" charset="0"/>
                <a:cs typeface="Consolas" panose="020B0609020204030204" pitchFamily="49" charset="0"/>
              </a:rPr>
              <a:t>boot  </a:t>
            </a:r>
            <a:r>
              <a:rPr lang="en" altLang="zh-CN" sz="1600" dirty="0" err="1">
                <a:solidFill>
                  <a:schemeClr val="tx2">
                    <a:lumMod val="75000"/>
                  </a:schemeClr>
                </a:solidFill>
                <a:latin typeface="Consolas" panose="020B0609020204030204" pitchFamily="49" charset="0"/>
                <a:cs typeface="Consolas" panose="020B0609020204030204" pitchFamily="49" charset="0"/>
              </a:rPr>
              <a:t>etc</a:t>
            </a:r>
            <a:r>
              <a:rPr lang="en" altLang="zh-CN" sz="1600" dirty="0">
                <a:solidFill>
                  <a:schemeClr val="tx2">
                    <a:lumMod val="75000"/>
                  </a:schemeClr>
                </a:solidFill>
                <a:latin typeface="Consolas" panose="020B0609020204030204" pitchFamily="49" charset="0"/>
                <a:cs typeface="Consolas" panose="020B0609020204030204" pitchFamily="49" charset="0"/>
              </a:rPr>
              <a:t>  lib   </a:t>
            </a:r>
            <a:r>
              <a:rPr lang="en" altLang="zh-CN" sz="1600" dirty="0" err="1">
                <a:solidFill>
                  <a:schemeClr val="tx2">
                    <a:lumMod val="75000"/>
                  </a:schemeClr>
                </a:solidFill>
                <a:latin typeface="Consolas" panose="020B0609020204030204" pitchFamily="49" charset="0"/>
                <a:cs typeface="Consolas" panose="020B0609020204030204" pitchFamily="49" charset="0"/>
              </a:rPr>
              <a:t>mnt</a:t>
            </a:r>
            <a:r>
              <a:rPr lang="en" altLang="zh-CN" sz="1600" dirty="0">
                <a:solidFill>
                  <a:schemeClr val="tx2">
                    <a:lumMod val="75000"/>
                  </a:schemeClr>
                </a:solidFill>
                <a:latin typeface="Consolas" panose="020B0609020204030204" pitchFamily="49" charset="0"/>
                <a:cs typeface="Consolas" panose="020B0609020204030204" pitchFamily="49" charset="0"/>
              </a:rPr>
              <a:t>    proc  run   </a:t>
            </a:r>
            <a:r>
              <a:rPr lang="en" altLang="zh-CN" sz="1600" dirty="0" err="1">
                <a:solidFill>
                  <a:schemeClr val="tx2">
                    <a:lumMod val="75000"/>
                  </a:schemeClr>
                </a:solidFill>
                <a:latin typeface="Consolas" panose="020B0609020204030204" pitchFamily="49" charset="0"/>
                <a:cs typeface="Consolas" panose="020B0609020204030204" pitchFamily="49" charset="0"/>
              </a:rPr>
              <a:t>src</a:t>
            </a:r>
            <a:r>
              <a:rPr lang="en" altLang="zh-CN" sz="1600" dirty="0">
                <a:solidFill>
                  <a:schemeClr val="tx2">
                    <a:lumMod val="75000"/>
                  </a:schemeClr>
                </a:solidFill>
                <a:latin typeface="Consolas" panose="020B0609020204030204" pitchFamily="49" charset="0"/>
                <a:cs typeface="Consolas" panose="020B0609020204030204" pitchFamily="49" charset="0"/>
              </a:rPr>
              <a:t>   sys  </a:t>
            </a:r>
            <a:r>
              <a:rPr lang="en" altLang="zh-CN" sz="1600" dirty="0" err="1">
                <a:solidFill>
                  <a:schemeClr val="tx2">
                    <a:lumMod val="75000"/>
                  </a:schemeClr>
                </a:solidFill>
                <a:latin typeface="Consolas" panose="020B0609020204030204" pitchFamily="49" charset="0"/>
                <a:cs typeface="Consolas" panose="020B0609020204030204" pitchFamily="49" charset="0"/>
              </a:rPr>
              <a:t>usr</a:t>
            </a:r>
            <a:br>
              <a:rPr lang="en" altLang="zh-CN" sz="2000" b="0" i="0" dirty="0">
                <a:solidFill>
                  <a:srgbClr val="000000"/>
                </a:solidFill>
                <a:effectLst/>
                <a:latin typeface="Roboto" panose="02000000000000000000" pitchFamily="2" charset="0"/>
              </a:rPr>
            </a:br>
            <a:endParaRPr lang="en" altLang="zh-CN" sz="2000" b="0" i="0" dirty="0">
              <a:solidFill>
                <a:srgbClr val="000000"/>
              </a:solidFill>
              <a:effectLst/>
              <a:latin typeface="Roboto" panose="02000000000000000000" pitchFamily="2" charset="0"/>
            </a:endParaRPr>
          </a:p>
          <a:p>
            <a:pPr marL="342900" lvl="1" indent="0">
              <a:buNone/>
            </a:pPr>
            <a:endParaRPr lang="en" altLang="zh-CN" sz="1600" dirty="0">
              <a:solidFill>
                <a:schemeClr val="tx2">
                  <a:lumMod val="75000"/>
                </a:schemeClr>
              </a:solidFill>
              <a:latin typeface="Consolas" panose="020B0609020204030204" pitchFamily="49" charset="0"/>
              <a:cs typeface="Consolas" panose="020B0609020204030204" pitchFamily="49" charset="0"/>
            </a:endParaRPr>
          </a:p>
        </p:txBody>
      </p:sp>
      <p:sp>
        <p:nvSpPr>
          <p:cNvPr id="4" name="灯片编号占位符 3">
            <a:extLst>
              <a:ext uri="{FF2B5EF4-FFF2-40B4-BE49-F238E27FC236}">
                <a16:creationId xmlns:a16="http://schemas.microsoft.com/office/drawing/2014/main" id="{7C762697-3148-AEB5-490E-53CB58A7C9FE}"/>
              </a:ext>
            </a:extLst>
          </p:cNvPr>
          <p:cNvSpPr>
            <a:spLocks noGrp="1"/>
          </p:cNvSpPr>
          <p:nvPr>
            <p:ph type="sldNum" sz="quarter" idx="12"/>
          </p:nvPr>
        </p:nvSpPr>
        <p:spPr/>
        <p:txBody>
          <a:bodyPr/>
          <a:lstStyle/>
          <a:p>
            <a:fld id="{CB818ED7-1FAF-4BEC-A906-EB6564C334EB}" type="slidenum">
              <a:rPr lang="zh-CN" altLang="en-US" smtClean="0"/>
              <a:pPr/>
              <a:t>24</a:t>
            </a:fld>
            <a:endParaRPr lang="zh-CN" altLang="en-US" dirty="0"/>
          </a:p>
        </p:txBody>
      </p:sp>
    </p:spTree>
    <p:extLst>
      <p:ext uri="{BB962C8B-B14F-4D97-AF65-F5344CB8AC3E}">
        <p14:creationId xmlns:p14="http://schemas.microsoft.com/office/powerpoint/2010/main" val="39916909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9577C9-0ED7-391E-BB8D-78E3EBD10CB5}"/>
              </a:ext>
            </a:extLst>
          </p:cNvPr>
          <p:cNvSpPr>
            <a:spLocks noGrp="1"/>
          </p:cNvSpPr>
          <p:nvPr>
            <p:ph type="title"/>
          </p:nvPr>
        </p:nvSpPr>
        <p:spPr/>
        <p:txBody>
          <a:bodyPr/>
          <a:lstStyle/>
          <a:p>
            <a:r>
              <a:rPr kumimoji="1" lang="en" altLang="zh-CN" dirty="0"/>
              <a:t>Trying out bind mounts</a:t>
            </a:r>
            <a:endParaRPr kumimoji="1" lang="zh-CN" altLang="en-US" dirty="0"/>
          </a:p>
        </p:txBody>
      </p:sp>
      <p:sp>
        <p:nvSpPr>
          <p:cNvPr id="3" name="内容占位符 2">
            <a:extLst>
              <a:ext uri="{FF2B5EF4-FFF2-40B4-BE49-F238E27FC236}">
                <a16:creationId xmlns:a16="http://schemas.microsoft.com/office/drawing/2014/main" id="{8A17B684-A2D5-DDD8-B65F-548A3F6B4FB8}"/>
              </a:ext>
            </a:extLst>
          </p:cNvPr>
          <p:cNvSpPr>
            <a:spLocks noGrp="1"/>
          </p:cNvSpPr>
          <p:nvPr>
            <p:ph idx="1"/>
          </p:nvPr>
        </p:nvSpPr>
        <p:spPr>
          <a:xfrm>
            <a:off x="107504" y="845072"/>
            <a:ext cx="8784976" cy="4192719"/>
          </a:xfrm>
        </p:spPr>
        <p:txBody>
          <a:bodyPr>
            <a:normAutofit/>
          </a:bodyPr>
          <a:lstStyle/>
          <a:p>
            <a:pPr marL="342900" indent="-342900">
              <a:buFont typeface="+mj-lt"/>
              <a:buAutoNum type="arabicPeriod" startAt="5"/>
            </a:pPr>
            <a:r>
              <a:rPr kumimoji="1" lang="en" altLang="zh-CN" dirty="0"/>
              <a:t>Change directory to the </a:t>
            </a:r>
            <a:r>
              <a:rPr kumimoji="1" lang="en" altLang="zh-CN" dirty="0" err="1"/>
              <a:t>src</a:t>
            </a:r>
            <a:r>
              <a:rPr kumimoji="1" lang="en" altLang="zh-CN" dirty="0"/>
              <a:t> directory.</a:t>
            </a:r>
          </a:p>
          <a:p>
            <a:pPr marL="342900" lvl="1" indent="0">
              <a:buNone/>
            </a:pPr>
            <a:r>
              <a:rPr lang="en" altLang="zh-CN" sz="1600" dirty="0">
                <a:solidFill>
                  <a:schemeClr val="tx2">
                    <a:lumMod val="75000"/>
                  </a:schemeClr>
                </a:solidFill>
                <a:latin typeface="Consolas" panose="020B0609020204030204" pitchFamily="49" charset="0"/>
                <a:cs typeface="Consolas" panose="020B0609020204030204" pitchFamily="49" charset="0"/>
              </a:rPr>
              <a:t>root@ac1237fad8db:/# cd </a:t>
            </a:r>
            <a:r>
              <a:rPr lang="en" altLang="zh-CN" sz="1600" dirty="0" err="1">
                <a:solidFill>
                  <a:schemeClr val="tx2">
                    <a:lumMod val="75000"/>
                  </a:schemeClr>
                </a:solidFill>
                <a:latin typeface="Consolas" panose="020B0609020204030204" pitchFamily="49" charset="0"/>
                <a:cs typeface="Consolas" panose="020B0609020204030204" pitchFamily="49" charset="0"/>
              </a:rPr>
              <a:t>src</a:t>
            </a:r>
            <a:endParaRPr lang="en" altLang="zh-CN" sz="1600" dirty="0">
              <a:solidFill>
                <a:schemeClr val="tx2">
                  <a:lumMod val="75000"/>
                </a:schemeClr>
              </a:solidFill>
              <a:latin typeface="Consolas" panose="020B0609020204030204" pitchFamily="49" charset="0"/>
              <a:cs typeface="Consolas" panose="020B0609020204030204" pitchFamily="49" charset="0"/>
            </a:endParaRPr>
          </a:p>
          <a:p>
            <a:pPr marL="342900" lvl="1" indent="0">
              <a:buNone/>
            </a:pPr>
            <a:r>
              <a:rPr lang="en" altLang="zh-CN" sz="1600" dirty="0">
                <a:solidFill>
                  <a:schemeClr val="tx2">
                    <a:lumMod val="75000"/>
                  </a:schemeClr>
                </a:solidFill>
                <a:latin typeface="Consolas" panose="020B0609020204030204" pitchFamily="49" charset="0"/>
                <a:cs typeface="Consolas" panose="020B0609020204030204" pitchFamily="49" charset="0"/>
              </a:rPr>
              <a:t>root@ac1237fad8db:/</a:t>
            </a:r>
            <a:r>
              <a:rPr lang="en" altLang="zh-CN" sz="1600" dirty="0" err="1">
                <a:solidFill>
                  <a:schemeClr val="tx2">
                    <a:lumMod val="75000"/>
                  </a:schemeClr>
                </a:solidFill>
                <a:latin typeface="Consolas" panose="020B0609020204030204" pitchFamily="49" charset="0"/>
                <a:cs typeface="Consolas" panose="020B0609020204030204" pitchFamily="49" charset="0"/>
              </a:rPr>
              <a:t>src</a:t>
            </a:r>
            <a:r>
              <a:rPr lang="en" altLang="zh-CN" sz="1600" dirty="0">
                <a:solidFill>
                  <a:schemeClr val="tx2">
                    <a:lumMod val="75000"/>
                  </a:schemeClr>
                </a:solidFill>
                <a:latin typeface="Consolas" panose="020B0609020204030204" pitchFamily="49" charset="0"/>
                <a:cs typeface="Consolas" panose="020B0609020204030204" pitchFamily="49" charset="0"/>
              </a:rPr>
              <a:t># ls</a:t>
            </a:r>
          </a:p>
          <a:p>
            <a:pPr marL="342900" lvl="1" indent="0">
              <a:buNone/>
            </a:pPr>
            <a:r>
              <a:rPr lang="en" altLang="zh-CN" sz="1600" dirty="0" err="1">
                <a:solidFill>
                  <a:schemeClr val="tx2">
                    <a:lumMod val="75000"/>
                  </a:schemeClr>
                </a:solidFill>
                <a:latin typeface="Consolas" panose="020B0609020204030204" pitchFamily="49" charset="0"/>
                <a:cs typeface="Consolas" panose="020B0609020204030204" pitchFamily="49" charset="0"/>
              </a:rPr>
              <a:t>Dockerfile</a:t>
            </a:r>
            <a:r>
              <a:rPr lang="en" altLang="zh-CN" sz="1600" dirty="0">
                <a:solidFill>
                  <a:schemeClr val="tx2">
                    <a:lumMod val="75000"/>
                  </a:schemeClr>
                </a:solidFill>
                <a:latin typeface="Consolas" panose="020B0609020204030204" pitchFamily="49" charset="0"/>
                <a:cs typeface="Consolas" panose="020B0609020204030204" pitchFamily="49" charset="0"/>
              </a:rPr>
              <a:t>  </a:t>
            </a:r>
            <a:r>
              <a:rPr lang="en" altLang="zh-CN" sz="1600" dirty="0" err="1">
                <a:solidFill>
                  <a:schemeClr val="tx2">
                    <a:lumMod val="75000"/>
                  </a:schemeClr>
                </a:solidFill>
                <a:latin typeface="Consolas" panose="020B0609020204030204" pitchFamily="49" charset="0"/>
                <a:cs typeface="Consolas" panose="020B0609020204030204" pitchFamily="49" charset="0"/>
              </a:rPr>
              <a:t>node_modules</a:t>
            </a:r>
            <a:r>
              <a:rPr lang="en" altLang="zh-CN" sz="1600" dirty="0">
                <a:solidFill>
                  <a:schemeClr val="tx2">
                    <a:lumMod val="75000"/>
                  </a:schemeClr>
                </a:solidFill>
                <a:latin typeface="Consolas" panose="020B0609020204030204" pitchFamily="49" charset="0"/>
                <a:cs typeface="Consolas" panose="020B0609020204030204" pitchFamily="49" charset="0"/>
              </a:rPr>
              <a:t>  </a:t>
            </a:r>
            <a:r>
              <a:rPr lang="en" altLang="zh-CN" sz="1600" dirty="0" err="1">
                <a:solidFill>
                  <a:schemeClr val="tx2">
                    <a:lumMod val="75000"/>
                  </a:schemeClr>
                </a:solidFill>
                <a:latin typeface="Consolas" panose="020B0609020204030204" pitchFamily="49" charset="0"/>
                <a:cs typeface="Consolas" panose="020B0609020204030204" pitchFamily="49" charset="0"/>
              </a:rPr>
              <a:t>package.json</a:t>
            </a:r>
            <a:r>
              <a:rPr lang="en" altLang="zh-CN" sz="1600" dirty="0">
                <a:solidFill>
                  <a:schemeClr val="tx2">
                    <a:lumMod val="75000"/>
                  </a:schemeClr>
                </a:solidFill>
                <a:latin typeface="Consolas" panose="020B0609020204030204" pitchFamily="49" charset="0"/>
                <a:cs typeface="Consolas" panose="020B0609020204030204" pitchFamily="49" charset="0"/>
              </a:rPr>
              <a:t>  spec  </a:t>
            </a:r>
            <a:r>
              <a:rPr lang="en" altLang="zh-CN" sz="1600" dirty="0" err="1">
                <a:solidFill>
                  <a:schemeClr val="tx2">
                    <a:lumMod val="75000"/>
                  </a:schemeClr>
                </a:solidFill>
                <a:latin typeface="Consolas" panose="020B0609020204030204" pitchFamily="49" charset="0"/>
                <a:cs typeface="Consolas" panose="020B0609020204030204" pitchFamily="49" charset="0"/>
              </a:rPr>
              <a:t>src</a:t>
            </a:r>
            <a:r>
              <a:rPr lang="en" altLang="zh-CN" sz="1600" dirty="0">
                <a:solidFill>
                  <a:schemeClr val="tx2">
                    <a:lumMod val="75000"/>
                  </a:schemeClr>
                </a:solidFill>
                <a:latin typeface="Consolas" panose="020B0609020204030204" pitchFamily="49" charset="0"/>
                <a:cs typeface="Consolas" panose="020B0609020204030204" pitchFamily="49" charset="0"/>
              </a:rPr>
              <a:t>  </a:t>
            </a:r>
            <a:r>
              <a:rPr lang="en" altLang="zh-CN" sz="1600" dirty="0" err="1">
                <a:solidFill>
                  <a:schemeClr val="tx2">
                    <a:lumMod val="75000"/>
                  </a:schemeClr>
                </a:solidFill>
                <a:latin typeface="Consolas" panose="020B0609020204030204" pitchFamily="49" charset="0"/>
                <a:cs typeface="Consolas" panose="020B0609020204030204" pitchFamily="49" charset="0"/>
              </a:rPr>
              <a:t>yarn.lock</a:t>
            </a:r>
            <a:endParaRPr lang="en" altLang="zh-CN" sz="1600" dirty="0">
              <a:solidFill>
                <a:schemeClr val="tx2">
                  <a:lumMod val="75000"/>
                </a:schemeClr>
              </a:solidFill>
              <a:latin typeface="Consolas" panose="020B0609020204030204" pitchFamily="49" charset="0"/>
              <a:cs typeface="Consolas" panose="020B0609020204030204" pitchFamily="49" charset="0"/>
            </a:endParaRPr>
          </a:p>
          <a:p>
            <a:pPr marL="342900" lvl="1" indent="0">
              <a:buNone/>
            </a:pPr>
            <a:endParaRPr lang="en" altLang="zh-CN" sz="1600" b="0" i="0" dirty="0">
              <a:solidFill>
                <a:schemeClr val="tx2">
                  <a:lumMod val="75000"/>
                </a:schemeClr>
              </a:solidFill>
              <a:effectLst/>
              <a:latin typeface="Consolas" panose="020B0609020204030204" pitchFamily="49" charset="0"/>
              <a:cs typeface="Consolas" panose="020B0609020204030204" pitchFamily="49" charset="0"/>
            </a:endParaRPr>
          </a:p>
          <a:p>
            <a:pPr marL="342900" indent="-342900">
              <a:buFont typeface="+mj-lt"/>
              <a:buAutoNum type="arabicPeriod" startAt="5"/>
            </a:pPr>
            <a:r>
              <a:rPr kumimoji="1" lang="en" altLang="zh-CN" dirty="0"/>
              <a:t>Create a new file named </a:t>
            </a:r>
            <a:r>
              <a:rPr kumimoji="1" lang="en" altLang="zh-CN" dirty="0" err="1"/>
              <a:t>myfile.txt</a:t>
            </a:r>
            <a:r>
              <a:rPr kumimoji="1" lang="en" altLang="zh-CN" dirty="0"/>
              <a:t>.</a:t>
            </a:r>
          </a:p>
          <a:p>
            <a:pPr marL="342900" lvl="1" indent="0">
              <a:buNone/>
            </a:pPr>
            <a:r>
              <a:rPr lang="en" altLang="zh-CN" sz="1600" dirty="0">
                <a:solidFill>
                  <a:schemeClr val="tx2">
                    <a:lumMod val="75000"/>
                  </a:schemeClr>
                </a:solidFill>
                <a:latin typeface="Consolas" panose="020B0609020204030204" pitchFamily="49" charset="0"/>
                <a:cs typeface="Consolas" panose="020B0609020204030204" pitchFamily="49" charset="0"/>
              </a:rPr>
              <a:t>root@ac1237fad8db:/</a:t>
            </a:r>
            <a:r>
              <a:rPr lang="en" altLang="zh-CN" sz="1600" dirty="0" err="1">
                <a:solidFill>
                  <a:schemeClr val="tx2">
                    <a:lumMod val="75000"/>
                  </a:schemeClr>
                </a:solidFill>
                <a:latin typeface="Consolas" panose="020B0609020204030204" pitchFamily="49" charset="0"/>
                <a:cs typeface="Consolas" panose="020B0609020204030204" pitchFamily="49" charset="0"/>
              </a:rPr>
              <a:t>src</a:t>
            </a:r>
            <a:r>
              <a:rPr lang="en" altLang="zh-CN" sz="1600" dirty="0">
                <a:solidFill>
                  <a:schemeClr val="tx2">
                    <a:lumMod val="75000"/>
                  </a:schemeClr>
                </a:solidFill>
                <a:latin typeface="Consolas" panose="020B0609020204030204" pitchFamily="49" charset="0"/>
                <a:cs typeface="Consolas" panose="020B0609020204030204" pitchFamily="49" charset="0"/>
              </a:rPr>
              <a:t># touch </a:t>
            </a:r>
            <a:r>
              <a:rPr lang="en" altLang="zh-CN" sz="1600" dirty="0" err="1">
                <a:solidFill>
                  <a:schemeClr val="tx2">
                    <a:lumMod val="75000"/>
                  </a:schemeClr>
                </a:solidFill>
                <a:latin typeface="Consolas" panose="020B0609020204030204" pitchFamily="49" charset="0"/>
                <a:cs typeface="Consolas" panose="020B0609020204030204" pitchFamily="49" charset="0"/>
              </a:rPr>
              <a:t>myfile.txt</a:t>
            </a:r>
            <a:endParaRPr lang="en" altLang="zh-CN" sz="1600" dirty="0">
              <a:solidFill>
                <a:schemeClr val="tx2">
                  <a:lumMod val="75000"/>
                </a:schemeClr>
              </a:solidFill>
              <a:latin typeface="Consolas" panose="020B0609020204030204" pitchFamily="49" charset="0"/>
              <a:cs typeface="Consolas" panose="020B0609020204030204" pitchFamily="49" charset="0"/>
            </a:endParaRPr>
          </a:p>
          <a:p>
            <a:pPr marL="342900" lvl="1" indent="0">
              <a:buNone/>
            </a:pPr>
            <a:r>
              <a:rPr lang="en" altLang="zh-CN" sz="1600" dirty="0">
                <a:solidFill>
                  <a:schemeClr val="tx2">
                    <a:lumMod val="75000"/>
                  </a:schemeClr>
                </a:solidFill>
                <a:latin typeface="Consolas" panose="020B0609020204030204" pitchFamily="49" charset="0"/>
                <a:cs typeface="Consolas" panose="020B0609020204030204" pitchFamily="49" charset="0"/>
              </a:rPr>
              <a:t>root@ac1237fad8db:/</a:t>
            </a:r>
            <a:r>
              <a:rPr lang="en" altLang="zh-CN" sz="1600" dirty="0" err="1">
                <a:solidFill>
                  <a:schemeClr val="tx2">
                    <a:lumMod val="75000"/>
                  </a:schemeClr>
                </a:solidFill>
                <a:latin typeface="Consolas" panose="020B0609020204030204" pitchFamily="49" charset="0"/>
                <a:cs typeface="Consolas" panose="020B0609020204030204" pitchFamily="49" charset="0"/>
              </a:rPr>
              <a:t>src</a:t>
            </a:r>
            <a:r>
              <a:rPr lang="en" altLang="zh-CN" sz="1600" dirty="0">
                <a:solidFill>
                  <a:schemeClr val="tx2">
                    <a:lumMod val="75000"/>
                  </a:schemeClr>
                </a:solidFill>
                <a:latin typeface="Consolas" panose="020B0609020204030204" pitchFamily="49" charset="0"/>
                <a:cs typeface="Consolas" panose="020B0609020204030204" pitchFamily="49" charset="0"/>
              </a:rPr>
              <a:t># ls</a:t>
            </a:r>
          </a:p>
          <a:p>
            <a:pPr marL="342900" lvl="1" indent="0">
              <a:buNone/>
            </a:pPr>
            <a:r>
              <a:rPr lang="en" altLang="zh-CN" sz="1600" dirty="0" err="1">
                <a:solidFill>
                  <a:schemeClr val="tx2">
                    <a:lumMod val="75000"/>
                  </a:schemeClr>
                </a:solidFill>
                <a:latin typeface="Consolas" panose="020B0609020204030204" pitchFamily="49" charset="0"/>
                <a:cs typeface="Consolas" panose="020B0609020204030204" pitchFamily="49" charset="0"/>
              </a:rPr>
              <a:t>Dockerfile</a:t>
            </a:r>
            <a:r>
              <a:rPr lang="en" altLang="zh-CN" sz="1600" dirty="0">
                <a:solidFill>
                  <a:schemeClr val="tx2">
                    <a:lumMod val="75000"/>
                  </a:schemeClr>
                </a:solidFill>
                <a:latin typeface="Consolas" panose="020B0609020204030204" pitchFamily="49" charset="0"/>
                <a:cs typeface="Consolas" panose="020B0609020204030204" pitchFamily="49" charset="0"/>
              </a:rPr>
              <a:t>  </a:t>
            </a:r>
            <a:r>
              <a:rPr lang="en" altLang="zh-CN" sz="1600" dirty="0" err="1">
                <a:solidFill>
                  <a:schemeClr val="tx2">
                    <a:lumMod val="75000"/>
                  </a:schemeClr>
                </a:solidFill>
                <a:latin typeface="Consolas" panose="020B0609020204030204" pitchFamily="49" charset="0"/>
                <a:cs typeface="Consolas" panose="020B0609020204030204" pitchFamily="49" charset="0"/>
              </a:rPr>
              <a:t>myfile.txt</a:t>
            </a:r>
            <a:r>
              <a:rPr lang="en" altLang="zh-CN" sz="1600" dirty="0">
                <a:solidFill>
                  <a:schemeClr val="tx2">
                    <a:lumMod val="75000"/>
                  </a:schemeClr>
                </a:solidFill>
                <a:latin typeface="Consolas" panose="020B0609020204030204" pitchFamily="49" charset="0"/>
                <a:cs typeface="Consolas" panose="020B0609020204030204" pitchFamily="49" charset="0"/>
              </a:rPr>
              <a:t>  </a:t>
            </a:r>
            <a:r>
              <a:rPr lang="en" altLang="zh-CN" sz="1600" dirty="0" err="1">
                <a:solidFill>
                  <a:schemeClr val="tx2">
                    <a:lumMod val="75000"/>
                  </a:schemeClr>
                </a:solidFill>
                <a:latin typeface="Consolas" panose="020B0609020204030204" pitchFamily="49" charset="0"/>
                <a:cs typeface="Consolas" panose="020B0609020204030204" pitchFamily="49" charset="0"/>
              </a:rPr>
              <a:t>node_modules</a:t>
            </a:r>
            <a:r>
              <a:rPr lang="en" altLang="zh-CN" sz="1600" dirty="0">
                <a:solidFill>
                  <a:schemeClr val="tx2">
                    <a:lumMod val="75000"/>
                  </a:schemeClr>
                </a:solidFill>
                <a:latin typeface="Consolas" panose="020B0609020204030204" pitchFamily="49" charset="0"/>
                <a:cs typeface="Consolas" panose="020B0609020204030204" pitchFamily="49" charset="0"/>
              </a:rPr>
              <a:t>  </a:t>
            </a:r>
            <a:r>
              <a:rPr lang="en" altLang="zh-CN" sz="1600" dirty="0" err="1">
                <a:solidFill>
                  <a:schemeClr val="tx2">
                    <a:lumMod val="75000"/>
                  </a:schemeClr>
                </a:solidFill>
                <a:latin typeface="Consolas" panose="020B0609020204030204" pitchFamily="49" charset="0"/>
                <a:cs typeface="Consolas" panose="020B0609020204030204" pitchFamily="49" charset="0"/>
              </a:rPr>
              <a:t>package.json</a:t>
            </a:r>
            <a:r>
              <a:rPr lang="en" altLang="zh-CN" sz="1600" dirty="0">
                <a:solidFill>
                  <a:schemeClr val="tx2">
                    <a:lumMod val="75000"/>
                  </a:schemeClr>
                </a:solidFill>
                <a:latin typeface="Consolas" panose="020B0609020204030204" pitchFamily="49" charset="0"/>
                <a:cs typeface="Consolas" panose="020B0609020204030204" pitchFamily="49" charset="0"/>
              </a:rPr>
              <a:t>  spec  </a:t>
            </a:r>
            <a:r>
              <a:rPr lang="en" altLang="zh-CN" sz="1600" dirty="0" err="1">
                <a:solidFill>
                  <a:schemeClr val="tx2">
                    <a:lumMod val="75000"/>
                  </a:schemeClr>
                </a:solidFill>
                <a:latin typeface="Consolas" panose="020B0609020204030204" pitchFamily="49" charset="0"/>
                <a:cs typeface="Consolas" panose="020B0609020204030204" pitchFamily="49" charset="0"/>
              </a:rPr>
              <a:t>src</a:t>
            </a:r>
            <a:r>
              <a:rPr lang="en" altLang="zh-CN" sz="1600" dirty="0">
                <a:solidFill>
                  <a:schemeClr val="tx2">
                    <a:lumMod val="75000"/>
                  </a:schemeClr>
                </a:solidFill>
                <a:latin typeface="Consolas" panose="020B0609020204030204" pitchFamily="49" charset="0"/>
                <a:cs typeface="Consolas" panose="020B0609020204030204" pitchFamily="49" charset="0"/>
              </a:rPr>
              <a:t>  </a:t>
            </a:r>
            <a:r>
              <a:rPr lang="en" altLang="zh-CN" sz="1600" dirty="0" err="1">
                <a:solidFill>
                  <a:schemeClr val="tx2">
                    <a:lumMod val="75000"/>
                  </a:schemeClr>
                </a:solidFill>
                <a:latin typeface="Consolas" panose="020B0609020204030204" pitchFamily="49" charset="0"/>
                <a:cs typeface="Consolas" panose="020B0609020204030204" pitchFamily="49" charset="0"/>
              </a:rPr>
              <a:t>yarn.lock</a:t>
            </a:r>
            <a:endParaRPr lang="en" altLang="zh-CN" sz="1600" dirty="0">
              <a:solidFill>
                <a:schemeClr val="tx2">
                  <a:lumMod val="75000"/>
                </a:schemeClr>
              </a:solidFill>
              <a:latin typeface="Consolas" panose="020B0609020204030204" pitchFamily="49" charset="0"/>
              <a:cs typeface="Consolas" panose="020B0609020204030204" pitchFamily="49" charset="0"/>
            </a:endParaRPr>
          </a:p>
          <a:p>
            <a:pPr marL="342900" lvl="1" indent="0">
              <a:buNone/>
            </a:pPr>
            <a:endParaRPr lang="en" altLang="zh-CN" sz="1600" dirty="0">
              <a:solidFill>
                <a:schemeClr val="tx2">
                  <a:lumMod val="75000"/>
                </a:schemeClr>
              </a:solidFill>
              <a:latin typeface="Consolas" panose="020B0609020204030204" pitchFamily="49" charset="0"/>
              <a:cs typeface="Consolas" panose="020B0609020204030204" pitchFamily="49" charset="0"/>
            </a:endParaRPr>
          </a:p>
        </p:txBody>
      </p:sp>
      <p:sp>
        <p:nvSpPr>
          <p:cNvPr id="4" name="灯片编号占位符 3">
            <a:extLst>
              <a:ext uri="{FF2B5EF4-FFF2-40B4-BE49-F238E27FC236}">
                <a16:creationId xmlns:a16="http://schemas.microsoft.com/office/drawing/2014/main" id="{7C762697-3148-AEB5-490E-53CB58A7C9FE}"/>
              </a:ext>
            </a:extLst>
          </p:cNvPr>
          <p:cNvSpPr>
            <a:spLocks noGrp="1"/>
          </p:cNvSpPr>
          <p:nvPr>
            <p:ph type="sldNum" sz="quarter" idx="12"/>
          </p:nvPr>
        </p:nvSpPr>
        <p:spPr/>
        <p:txBody>
          <a:bodyPr/>
          <a:lstStyle/>
          <a:p>
            <a:fld id="{CB818ED7-1FAF-4BEC-A906-EB6564C334EB}" type="slidenum">
              <a:rPr lang="zh-CN" altLang="en-US" smtClean="0"/>
              <a:pPr/>
              <a:t>25</a:t>
            </a:fld>
            <a:endParaRPr lang="zh-CN" altLang="en-US" dirty="0"/>
          </a:p>
        </p:txBody>
      </p:sp>
    </p:spTree>
    <p:extLst>
      <p:ext uri="{BB962C8B-B14F-4D97-AF65-F5344CB8AC3E}">
        <p14:creationId xmlns:p14="http://schemas.microsoft.com/office/powerpoint/2010/main" val="38036666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9577C9-0ED7-391E-BB8D-78E3EBD10CB5}"/>
              </a:ext>
            </a:extLst>
          </p:cNvPr>
          <p:cNvSpPr>
            <a:spLocks noGrp="1"/>
          </p:cNvSpPr>
          <p:nvPr>
            <p:ph type="title"/>
          </p:nvPr>
        </p:nvSpPr>
        <p:spPr/>
        <p:txBody>
          <a:bodyPr/>
          <a:lstStyle/>
          <a:p>
            <a:r>
              <a:rPr kumimoji="1" lang="en" altLang="zh-CN" dirty="0"/>
              <a:t>Trying out bind mounts</a:t>
            </a:r>
            <a:endParaRPr kumimoji="1" lang="zh-CN" altLang="en-US" dirty="0"/>
          </a:p>
        </p:txBody>
      </p:sp>
      <p:sp>
        <p:nvSpPr>
          <p:cNvPr id="3" name="内容占位符 2">
            <a:extLst>
              <a:ext uri="{FF2B5EF4-FFF2-40B4-BE49-F238E27FC236}">
                <a16:creationId xmlns:a16="http://schemas.microsoft.com/office/drawing/2014/main" id="{8A17B684-A2D5-DDD8-B65F-548A3F6B4FB8}"/>
              </a:ext>
            </a:extLst>
          </p:cNvPr>
          <p:cNvSpPr>
            <a:spLocks noGrp="1"/>
          </p:cNvSpPr>
          <p:nvPr>
            <p:ph idx="1"/>
          </p:nvPr>
        </p:nvSpPr>
        <p:spPr>
          <a:xfrm>
            <a:off x="107504" y="845072"/>
            <a:ext cx="8784976" cy="4192719"/>
          </a:xfrm>
        </p:spPr>
        <p:txBody>
          <a:bodyPr>
            <a:normAutofit/>
          </a:bodyPr>
          <a:lstStyle/>
          <a:p>
            <a:pPr marL="342900" lvl="1" indent="-342900">
              <a:buFont typeface="+mj-lt"/>
              <a:buAutoNum type="arabicPeriod" startAt="7"/>
            </a:pPr>
            <a:r>
              <a:rPr kumimoji="1" lang="en" altLang="zh-CN" sz="1800" dirty="0"/>
              <a:t>Open the getting-started-app directory on the host and observe that the </a:t>
            </a:r>
            <a:r>
              <a:rPr kumimoji="1" lang="en" altLang="zh-CN" sz="1800" dirty="0" err="1"/>
              <a:t>myfile.txt</a:t>
            </a:r>
            <a:r>
              <a:rPr kumimoji="1" lang="en" altLang="zh-CN" sz="1800" dirty="0"/>
              <a:t> file is in the directory.</a:t>
            </a:r>
          </a:p>
        </p:txBody>
      </p:sp>
      <p:sp>
        <p:nvSpPr>
          <p:cNvPr id="4" name="灯片编号占位符 3">
            <a:extLst>
              <a:ext uri="{FF2B5EF4-FFF2-40B4-BE49-F238E27FC236}">
                <a16:creationId xmlns:a16="http://schemas.microsoft.com/office/drawing/2014/main" id="{7C762697-3148-AEB5-490E-53CB58A7C9FE}"/>
              </a:ext>
            </a:extLst>
          </p:cNvPr>
          <p:cNvSpPr>
            <a:spLocks noGrp="1"/>
          </p:cNvSpPr>
          <p:nvPr>
            <p:ph type="sldNum" sz="quarter" idx="12"/>
          </p:nvPr>
        </p:nvSpPr>
        <p:spPr/>
        <p:txBody>
          <a:bodyPr/>
          <a:lstStyle/>
          <a:p>
            <a:fld id="{CB818ED7-1FAF-4BEC-A906-EB6564C334EB}" type="slidenum">
              <a:rPr lang="zh-CN" altLang="en-US" smtClean="0"/>
              <a:pPr/>
              <a:t>26</a:t>
            </a:fld>
            <a:endParaRPr lang="zh-CN" altLang="en-US" dirty="0"/>
          </a:p>
        </p:txBody>
      </p:sp>
      <p:pic>
        <p:nvPicPr>
          <p:cNvPr id="5" name="图片 4">
            <a:extLst>
              <a:ext uri="{FF2B5EF4-FFF2-40B4-BE49-F238E27FC236}">
                <a16:creationId xmlns:a16="http://schemas.microsoft.com/office/drawing/2014/main" id="{DFDC6598-7F17-8BC5-960A-527805C456AE}"/>
              </a:ext>
            </a:extLst>
          </p:cNvPr>
          <p:cNvPicPr>
            <a:picLocks noChangeAspect="1"/>
          </p:cNvPicPr>
          <p:nvPr/>
        </p:nvPicPr>
        <p:blipFill>
          <a:blip r:embed="rId2"/>
          <a:stretch>
            <a:fillRect/>
          </a:stretch>
        </p:blipFill>
        <p:spPr>
          <a:xfrm>
            <a:off x="2942689" y="1803155"/>
            <a:ext cx="3114606" cy="2765304"/>
          </a:xfrm>
          <a:prstGeom prst="rect">
            <a:avLst/>
          </a:prstGeom>
        </p:spPr>
      </p:pic>
    </p:spTree>
    <p:extLst>
      <p:ext uri="{BB962C8B-B14F-4D97-AF65-F5344CB8AC3E}">
        <p14:creationId xmlns:p14="http://schemas.microsoft.com/office/powerpoint/2010/main" val="2088376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9577C9-0ED7-391E-BB8D-78E3EBD10CB5}"/>
              </a:ext>
            </a:extLst>
          </p:cNvPr>
          <p:cNvSpPr>
            <a:spLocks noGrp="1"/>
          </p:cNvSpPr>
          <p:nvPr>
            <p:ph type="title"/>
          </p:nvPr>
        </p:nvSpPr>
        <p:spPr/>
        <p:txBody>
          <a:bodyPr/>
          <a:lstStyle/>
          <a:p>
            <a:r>
              <a:rPr kumimoji="1" lang="en" altLang="zh-CN" dirty="0"/>
              <a:t>Trying out bind mounts</a:t>
            </a:r>
            <a:endParaRPr kumimoji="1" lang="zh-CN" altLang="en-US" dirty="0"/>
          </a:p>
        </p:txBody>
      </p:sp>
      <p:sp>
        <p:nvSpPr>
          <p:cNvPr id="3" name="内容占位符 2">
            <a:extLst>
              <a:ext uri="{FF2B5EF4-FFF2-40B4-BE49-F238E27FC236}">
                <a16:creationId xmlns:a16="http://schemas.microsoft.com/office/drawing/2014/main" id="{8A17B684-A2D5-DDD8-B65F-548A3F6B4FB8}"/>
              </a:ext>
            </a:extLst>
          </p:cNvPr>
          <p:cNvSpPr>
            <a:spLocks noGrp="1"/>
          </p:cNvSpPr>
          <p:nvPr>
            <p:ph idx="1"/>
          </p:nvPr>
        </p:nvSpPr>
        <p:spPr>
          <a:xfrm>
            <a:off x="107504" y="845072"/>
            <a:ext cx="8784976" cy="4192719"/>
          </a:xfrm>
        </p:spPr>
        <p:txBody>
          <a:bodyPr>
            <a:normAutofit lnSpcReduction="10000"/>
          </a:bodyPr>
          <a:lstStyle/>
          <a:p>
            <a:pPr marL="342900" lvl="1" indent="-342900">
              <a:buFont typeface="+mj-lt"/>
              <a:buAutoNum type="arabicPeriod" startAt="8"/>
            </a:pPr>
            <a:r>
              <a:rPr kumimoji="1" lang="en" altLang="zh-CN" sz="1800" dirty="0"/>
              <a:t>From the host, delete the </a:t>
            </a:r>
            <a:r>
              <a:rPr kumimoji="1" lang="en" altLang="zh-CN" sz="1800" dirty="0" err="1"/>
              <a:t>myfile.txt</a:t>
            </a:r>
            <a:r>
              <a:rPr kumimoji="1" lang="en" altLang="zh-CN" sz="1800" dirty="0"/>
              <a:t> file.</a:t>
            </a:r>
          </a:p>
          <a:p>
            <a:pPr marL="342900" lvl="1" indent="-342900">
              <a:buFont typeface="+mj-lt"/>
              <a:buAutoNum type="arabicPeriod" startAt="8"/>
            </a:pPr>
            <a:endParaRPr kumimoji="1" lang="en" altLang="zh-CN" sz="1800" dirty="0"/>
          </a:p>
          <a:p>
            <a:pPr marL="342900" lvl="1" indent="-342900">
              <a:buFont typeface="+mj-lt"/>
              <a:buAutoNum type="arabicPeriod" startAt="8"/>
            </a:pPr>
            <a:r>
              <a:rPr kumimoji="1" lang="en" altLang="zh-CN" sz="1800" dirty="0"/>
              <a:t>In the container, list the contents of the app directory once more. Observe that the file is now gone.</a:t>
            </a:r>
          </a:p>
          <a:p>
            <a:pPr marL="342900" lvl="1" indent="0">
              <a:buNone/>
            </a:pPr>
            <a:r>
              <a:rPr lang="en" altLang="zh-CN" sz="1600" dirty="0">
                <a:solidFill>
                  <a:schemeClr val="tx2">
                    <a:lumMod val="75000"/>
                  </a:schemeClr>
                </a:solidFill>
                <a:latin typeface="Consolas" panose="020B0609020204030204" pitchFamily="49" charset="0"/>
                <a:cs typeface="Consolas" panose="020B0609020204030204" pitchFamily="49" charset="0"/>
              </a:rPr>
              <a:t>root@ac1237fad8db:/</a:t>
            </a:r>
            <a:r>
              <a:rPr lang="en" altLang="zh-CN" sz="1600" dirty="0" err="1">
                <a:solidFill>
                  <a:schemeClr val="tx2">
                    <a:lumMod val="75000"/>
                  </a:schemeClr>
                </a:solidFill>
                <a:latin typeface="Consolas" panose="020B0609020204030204" pitchFamily="49" charset="0"/>
                <a:cs typeface="Consolas" panose="020B0609020204030204" pitchFamily="49" charset="0"/>
              </a:rPr>
              <a:t>src</a:t>
            </a:r>
            <a:r>
              <a:rPr lang="en" altLang="zh-CN" sz="1600" dirty="0">
                <a:solidFill>
                  <a:schemeClr val="tx2">
                    <a:lumMod val="75000"/>
                  </a:schemeClr>
                </a:solidFill>
                <a:latin typeface="Consolas" panose="020B0609020204030204" pitchFamily="49" charset="0"/>
                <a:cs typeface="Consolas" panose="020B0609020204030204" pitchFamily="49" charset="0"/>
              </a:rPr>
              <a:t># ls</a:t>
            </a:r>
          </a:p>
          <a:p>
            <a:pPr marL="342900" lvl="1" indent="0">
              <a:buNone/>
            </a:pPr>
            <a:r>
              <a:rPr lang="en" altLang="zh-CN" sz="1600" dirty="0" err="1">
                <a:solidFill>
                  <a:schemeClr val="tx2">
                    <a:lumMod val="75000"/>
                  </a:schemeClr>
                </a:solidFill>
                <a:latin typeface="Consolas" panose="020B0609020204030204" pitchFamily="49" charset="0"/>
                <a:cs typeface="Consolas" panose="020B0609020204030204" pitchFamily="49" charset="0"/>
              </a:rPr>
              <a:t>Dockerfile</a:t>
            </a:r>
            <a:r>
              <a:rPr lang="en" altLang="zh-CN" sz="1600" dirty="0">
                <a:solidFill>
                  <a:schemeClr val="tx2">
                    <a:lumMod val="75000"/>
                  </a:schemeClr>
                </a:solidFill>
                <a:latin typeface="Consolas" panose="020B0609020204030204" pitchFamily="49" charset="0"/>
                <a:cs typeface="Consolas" panose="020B0609020204030204" pitchFamily="49" charset="0"/>
              </a:rPr>
              <a:t>  </a:t>
            </a:r>
            <a:r>
              <a:rPr lang="en" altLang="zh-CN" sz="1600" dirty="0" err="1">
                <a:solidFill>
                  <a:schemeClr val="tx2">
                    <a:lumMod val="75000"/>
                  </a:schemeClr>
                </a:solidFill>
                <a:latin typeface="Consolas" panose="020B0609020204030204" pitchFamily="49" charset="0"/>
                <a:cs typeface="Consolas" panose="020B0609020204030204" pitchFamily="49" charset="0"/>
              </a:rPr>
              <a:t>node_modules</a:t>
            </a:r>
            <a:r>
              <a:rPr lang="en" altLang="zh-CN" sz="1600" dirty="0">
                <a:solidFill>
                  <a:schemeClr val="tx2">
                    <a:lumMod val="75000"/>
                  </a:schemeClr>
                </a:solidFill>
                <a:latin typeface="Consolas" panose="020B0609020204030204" pitchFamily="49" charset="0"/>
                <a:cs typeface="Consolas" panose="020B0609020204030204" pitchFamily="49" charset="0"/>
              </a:rPr>
              <a:t>  </a:t>
            </a:r>
            <a:r>
              <a:rPr lang="en" altLang="zh-CN" sz="1600" dirty="0" err="1">
                <a:solidFill>
                  <a:schemeClr val="tx2">
                    <a:lumMod val="75000"/>
                  </a:schemeClr>
                </a:solidFill>
                <a:latin typeface="Consolas" panose="020B0609020204030204" pitchFamily="49" charset="0"/>
                <a:cs typeface="Consolas" panose="020B0609020204030204" pitchFamily="49" charset="0"/>
              </a:rPr>
              <a:t>package.json</a:t>
            </a:r>
            <a:r>
              <a:rPr lang="en" altLang="zh-CN" sz="1600" dirty="0">
                <a:solidFill>
                  <a:schemeClr val="tx2">
                    <a:lumMod val="75000"/>
                  </a:schemeClr>
                </a:solidFill>
                <a:latin typeface="Consolas" panose="020B0609020204030204" pitchFamily="49" charset="0"/>
                <a:cs typeface="Consolas" panose="020B0609020204030204" pitchFamily="49" charset="0"/>
              </a:rPr>
              <a:t>  spec  </a:t>
            </a:r>
            <a:r>
              <a:rPr lang="en" altLang="zh-CN" sz="1600" dirty="0" err="1">
                <a:solidFill>
                  <a:schemeClr val="tx2">
                    <a:lumMod val="75000"/>
                  </a:schemeClr>
                </a:solidFill>
                <a:latin typeface="Consolas" panose="020B0609020204030204" pitchFamily="49" charset="0"/>
                <a:cs typeface="Consolas" panose="020B0609020204030204" pitchFamily="49" charset="0"/>
              </a:rPr>
              <a:t>src</a:t>
            </a:r>
            <a:r>
              <a:rPr lang="en" altLang="zh-CN" sz="1600" dirty="0">
                <a:solidFill>
                  <a:schemeClr val="tx2">
                    <a:lumMod val="75000"/>
                  </a:schemeClr>
                </a:solidFill>
                <a:latin typeface="Consolas" panose="020B0609020204030204" pitchFamily="49" charset="0"/>
                <a:cs typeface="Consolas" panose="020B0609020204030204" pitchFamily="49" charset="0"/>
              </a:rPr>
              <a:t>  </a:t>
            </a:r>
            <a:r>
              <a:rPr lang="en" altLang="zh-CN" sz="1600" dirty="0" err="1">
                <a:solidFill>
                  <a:schemeClr val="tx2">
                    <a:lumMod val="75000"/>
                  </a:schemeClr>
                </a:solidFill>
                <a:latin typeface="Consolas" panose="020B0609020204030204" pitchFamily="49" charset="0"/>
                <a:cs typeface="Consolas" panose="020B0609020204030204" pitchFamily="49" charset="0"/>
              </a:rPr>
              <a:t>yarn.lock</a:t>
            </a:r>
            <a:endParaRPr lang="en" altLang="zh-CN" sz="1600" dirty="0">
              <a:solidFill>
                <a:schemeClr val="tx2">
                  <a:lumMod val="75000"/>
                </a:schemeClr>
              </a:solidFill>
              <a:latin typeface="Consolas" panose="020B0609020204030204" pitchFamily="49" charset="0"/>
              <a:cs typeface="Consolas" panose="020B0609020204030204" pitchFamily="49" charset="0"/>
            </a:endParaRPr>
          </a:p>
          <a:p>
            <a:pPr marL="342900" lvl="1" indent="0">
              <a:buNone/>
            </a:pPr>
            <a:endParaRPr lang="en" altLang="zh-CN" sz="1600" dirty="0">
              <a:solidFill>
                <a:schemeClr val="tx2">
                  <a:lumMod val="75000"/>
                </a:schemeClr>
              </a:solidFill>
              <a:latin typeface="Consolas" panose="020B0609020204030204" pitchFamily="49" charset="0"/>
              <a:cs typeface="Consolas" panose="020B0609020204030204" pitchFamily="49" charset="0"/>
            </a:endParaRPr>
          </a:p>
          <a:p>
            <a:pPr marL="342900" lvl="1" indent="-342900">
              <a:buFont typeface="+mj-lt"/>
              <a:buAutoNum type="arabicPeriod" startAt="10"/>
            </a:pPr>
            <a:r>
              <a:rPr kumimoji="1" lang="en" altLang="zh-CN" sz="1800" dirty="0"/>
              <a:t>Stop the interactive container session with Ctrl + D.</a:t>
            </a:r>
          </a:p>
          <a:p>
            <a:endParaRPr lang="en" altLang="zh-CN" sz="2000" dirty="0"/>
          </a:p>
          <a:p>
            <a:r>
              <a:rPr lang="en" altLang="zh-CN" sz="2000" dirty="0"/>
              <a:t>That's all for a brief introduction to bind mounts. </a:t>
            </a:r>
          </a:p>
          <a:p>
            <a:pPr lvl="1"/>
            <a:r>
              <a:rPr lang="en" altLang="zh-CN" sz="1700" dirty="0"/>
              <a:t>This procedure demonstrated how files are shared between the host and the container, and how changes are immediately reflected on both sides. </a:t>
            </a:r>
          </a:p>
          <a:p>
            <a:pPr marL="0" indent="0">
              <a:buNone/>
            </a:pPr>
            <a:br>
              <a:rPr lang="en" altLang="zh-CN" sz="2000" dirty="0"/>
            </a:br>
            <a:endParaRPr lang="en" altLang="zh-CN" sz="1600" dirty="0">
              <a:solidFill>
                <a:schemeClr val="tx2">
                  <a:lumMod val="75000"/>
                </a:schemeClr>
              </a:solidFill>
              <a:latin typeface="Consolas" panose="020B0609020204030204" pitchFamily="49" charset="0"/>
              <a:cs typeface="Consolas" panose="020B0609020204030204" pitchFamily="49" charset="0"/>
            </a:endParaRPr>
          </a:p>
          <a:p>
            <a:pPr marL="342900" lvl="1" indent="-342900">
              <a:buFont typeface="+mj-lt"/>
              <a:buAutoNum type="arabicPeriod" startAt="8"/>
            </a:pPr>
            <a:endParaRPr kumimoji="1" lang="en" altLang="zh-CN" sz="1800" dirty="0"/>
          </a:p>
        </p:txBody>
      </p:sp>
      <p:sp>
        <p:nvSpPr>
          <p:cNvPr id="4" name="灯片编号占位符 3">
            <a:extLst>
              <a:ext uri="{FF2B5EF4-FFF2-40B4-BE49-F238E27FC236}">
                <a16:creationId xmlns:a16="http://schemas.microsoft.com/office/drawing/2014/main" id="{7C762697-3148-AEB5-490E-53CB58A7C9FE}"/>
              </a:ext>
            </a:extLst>
          </p:cNvPr>
          <p:cNvSpPr>
            <a:spLocks noGrp="1"/>
          </p:cNvSpPr>
          <p:nvPr>
            <p:ph type="sldNum" sz="quarter" idx="12"/>
          </p:nvPr>
        </p:nvSpPr>
        <p:spPr/>
        <p:txBody>
          <a:bodyPr/>
          <a:lstStyle/>
          <a:p>
            <a:fld id="{CB818ED7-1FAF-4BEC-A906-EB6564C334EB}" type="slidenum">
              <a:rPr lang="zh-CN" altLang="en-US" smtClean="0"/>
              <a:pPr/>
              <a:t>27</a:t>
            </a:fld>
            <a:endParaRPr lang="zh-CN" altLang="en-US" dirty="0"/>
          </a:p>
        </p:txBody>
      </p:sp>
    </p:spTree>
    <p:extLst>
      <p:ext uri="{BB962C8B-B14F-4D97-AF65-F5344CB8AC3E}">
        <p14:creationId xmlns:p14="http://schemas.microsoft.com/office/powerpoint/2010/main" val="1605766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E760ED-6CC7-6A4E-AC96-CC95E09A2F49}"/>
              </a:ext>
            </a:extLst>
          </p:cNvPr>
          <p:cNvSpPr>
            <a:spLocks noGrp="1"/>
          </p:cNvSpPr>
          <p:nvPr>
            <p:ph type="title"/>
          </p:nvPr>
        </p:nvSpPr>
        <p:spPr/>
        <p:txBody>
          <a:bodyPr/>
          <a:lstStyle/>
          <a:p>
            <a:r>
              <a:rPr kumimoji="1" lang="en-US" altLang="zh-CN" dirty="0"/>
              <a:t>Run your app in a development container</a:t>
            </a:r>
            <a:endParaRPr kumimoji="1" lang="zh-CN" altLang="en-US" dirty="0"/>
          </a:p>
        </p:txBody>
      </p:sp>
      <p:sp>
        <p:nvSpPr>
          <p:cNvPr id="3" name="内容占位符 2">
            <a:extLst>
              <a:ext uri="{FF2B5EF4-FFF2-40B4-BE49-F238E27FC236}">
                <a16:creationId xmlns:a16="http://schemas.microsoft.com/office/drawing/2014/main" id="{2F4ACE30-B0EB-2F47-8F5A-612282D9A206}"/>
              </a:ext>
            </a:extLst>
          </p:cNvPr>
          <p:cNvSpPr>
            <a:spLocks noGrp="1"/>
          </p:cNvSpPr>
          <p:nvPr>
            <p:ph idx="1"/>
          </p:nvPr>
        </p:nvSpPr>
        <p:spPr/>
        <p:txBody>
          <a:bodyPr>
            <a:normAutofit/>
          </a:bodyPr>
          <a:lstStyle/>
          <a:p>
            <a:r>
              <a:rPr lang="en-US" altLang="zh-CN" dirty="0"/>
              <a:t>To run our container to support a development workflow, we will do the following:</a:t>
            </a:r>
          </a:p>
          <a:p>
            <a:pPr lvl="1"/>
            <a:r>
              <a:rPr lang="en-US" altLang="zh-CN" dirty="0"/>
              <a:t>Mount our source code into the container</a:t>
            </a:r>
          </a:p>
          <a:p>
            <a:pPr lvl="1"/>
            <a:r>
              <a:rPr lang="en-US" altLang="zh-CN" dirty="0"/>
              <a:t>Install all dependencies, including the “dev” dependencies</a:t>
            </a:r>
          </a:p>
          <a:p>
            <a:pPr lvl="1"/>
            <a:r>
              <a:rPr lang="en-US" altLang="zh-CN" dirty="0"/>
              <a:t>Start </a:t>
            </a:r>
            <a:r>
              <a:rPr lang="en-US" altLang="zh-CN" dirty="0" err="1"/>
              <a:t>nodemon</a:t>
            </a:r>
            <a:r>
              <a:rPr lang="en-US" altLang="zh-CN" dirty="0"/>
              <a:t> to watch for filesystem changes</a:t>
            </a:r>
          </a:p>
          <a:p>
            <a:pPr lvl="1"/>
            <a:endParaRPr lang="en-US" altLang="zh-CN" dirty="0"/>
          </a:p>
          <a:p>
            <a:pPr marL="342900" indent="-342900">
              <a:buFont typeface="+mj-lt"/>
              <a:buAutoNum type="arabicPeriod"/>
            </a:pPr>
            <a:r>
              <a:rPr lang="en-US" altLang="zh-CN" dirty="0"/>
              <a:t>Make sure you don’t have any previous getting-started containers running.</a:t>
            </a:r>
          </a:p>
          <a:p>
            <a:pPr marL="342900" indent="-342900">
              <a:buFont typeface="+mj-lt"/>
              <a:buAutoNum type="arabicPeriod"/>
            </a:pPr>
            <a:r>
              <a:rPr lang="en-US" altLang="zh-CN" dirty="0"/>
              <a:t>Run the following command</a:t>
            </a:r>
            <a:r>
              <a:rPr lang="zh-CN" altLang="en-US" dirty="0"/>
              <a:t> </a:t>
            </a:r>
            <a:r>
              <a:rPr lang="en-US" altLang="zh-CN" dirty="0"/>
              <a:t>in</a:t>
            </a:r>
            <a:r>
              <a:rPr lang="zh-CN" altLang="en-US" dirty="0"/>
              <a:t> </a:t>
            </a:r>
            <a:r>
              <a:rPr lang="en-US" altLang="zh-CN" dirty="0"/>
              <a:t>the</a:t>
            </a:r>
            <a:r>
              <a:rPr lang="zh-CN" altLang="en-US" dirty="0"/>
              <a:t> </a:t>
            </a:r>
            <a:r>
              <a:rPr lang="en-US" altLang="zh-CN" dirty="0"/>
              <a:t>directory</a:t>
            </a:r>
            <a:r>
              <a:rPr lang="zh-CN" altLang="en-US" dirty="0"/>
              <a:t> </a:t>
            </a:r>
            <a:r>
              <a:rPr lang="en-US" altLang="zh-CN" dirty="0"/>
              <a:t>of</a:t>
            </a:r>
            <a:r>
              <a:rPr lang="zh-CN" altLang="en-US" dirty="0"/>
              <a:t> </a:t>
            </a:r>
            <a:r>
              <a:rPr lang="en-US" altLang="zh-CN" dirty="0">
                <a:solidFill>
                  <a:srgbClr val="FF0000"/>
                </a:solidFill>
              </a:rPr>
              <a:t>getting-started-master</a:t>
            </a:r>
          </a:p>
          <a:p>
            <a:pPr marL="342900" lvl="1" indent="0">
              <a:buNone/>
            </a:pPr>
            <a:r>
              <a:rPr lang="en-US" altLang="zh-CN" sz="1600" dirty="0">
                <a:solidFill>
                  <a:schemeClr val="tx2">
                    <a:lumMod val="75000"/>
                  </a:schemeClr>
                </a:solidFill>
                <a:latin typeface="Consolas" panose="020B0609020204030204" pitchFamily="49" charset="0"/>
                <a:cs typeface="Consolas" panose="020B0609020204030204" pitchFamily="49" charset="0"/>
              </a:rPr>
              <a:t>$</a:t>
            </a:r>
            <a:r>
              <a:rPr lang="zh-CN" altLang="en-US" sz="1600" dirty="0">
                <a:solidFill>
                  <a:schemeClr val="tx2">
                    <a:lumMod val="75000"/>
                  </a:schemeClr>
                </a:solidFill>
                <a:latin typeface="Consolas" panose="020B0609020204030204" pitchFamily="49" charset="0"/>
                <a:cs typeface="Consolas" panose="020B0609020204030204" pitchFamily="49" charset="0"/>
              </a:rPr>
              <a:t> </a:t>
            </a:r>
            <a:r>
              <a:rPr lang="en-US" altLang="zh-CN" sz="1600" dirty="0">
                <a:solidFill>
                  <a:schemeClr val="tx2">
                    <a:lumMod val="75000"/>
                  </a:schemeClr>
                </a:solidFill>
                <a:latin typeface="Consolas" panose="020B0609020204030204" pitchFamily="49" charset="0"/>
                <a:cs typeface="Consolas" panose="020B0609020204030204" pitchFamily="49" charset="0"/>
              </a:rPr>
              <a:t>docker run -</a:t>
            </a:r>
            <a:r>
              <a:rPr lang="en-US" altLang="zh-CN" sz="1600" dirty="0" err="1">
                <a:solidFill>
                  <a:schemeClr val="tx2">
                    <a:lumMod val="75000"/>
                  </a:schemeClr>
                </a:solidFill>
                <a:latin typeface="Consolas" panose="020B0609020204030204" pitchFamily="49" charset="0"/>
                <a:cs typeface="Consolas" panose="020B0609020204030204" pitchFamily="49" charset="0"/>
              </a:rPr>
              <a:t>dp</a:t>
            </a:r>
            <a:r>
              <a:rPr lang="en-US" altLang="zh-CN" sz="1600" dirty="0">
                <a:solidFill>
                  <a:schemeClr val="tx2">
                    <a:lumMod val="75000"/>
                  </a:schemeClr>
                </a:solidFill>
                <a:latin typeface="Consolas" panose="020B0609020204030204" pitchFamily="49" charset="0"/>
                <a:cs typeface="Consolas" panose="020B0609020204030204" pitchFamily="49" charset="0"/>
              </a:rPr>
              <a:t> 127.0.0.1:3000:3000 \</a:t>
            </a:r>
          </a:p>
          <a:p>
            <a:pPr marL="342900" lvl="1" indent="0">
              <a:buNone/>
            </a:pPr>
            <a:r>
              <a:rPr lang="en-US" altLang="zh-CN" sz="1600" dirty="0">
                <a:solidFill>
                  <a:schemeClr val="tx2">
                    <a:lumMod val="75000"/>
                  </a:schemeClr>
                </a:solidFill>
                <a:latin typeface="Consolas" panose="020B0609020204030204" pitchFamily="49" charset="0"/>
                <a:cs typeface="Consolas" panose="020B0609020204030204" pitchFamily="49" charset="0"/>
              </a:rPr>
              <a:t>    -w /app --mount type=</a:t>
            </a:r>
            <a:r>
              <a:rPr lang="en-US" altLang="zh-CN" sz="1600" dirty="0" err="1">
                <a:solidFill>
                  <a:schemeClr val="tx2">
                    <a:lumMod val="75000"/>
                  </a:schemeClr>
                </a:solidFill>
                <a:latin typeface="Consolas" panose="020B0609020204030204" pitchFamily="49" charset="0"/>
                <a:cs typeface="Consolas" panose="020B0609020204030204" pitchFamily="49" charset="0"/>
              </a:rPr>
              <a:t>bind,src</a:t>
            </a:r>
            <a:r>
              <a:rPr lang="en-US" altLang="zh-CN" sz="1600" dirty="0">
                <a:solidFill>
                  <a:schemeClr val="tx2">
                    <a:lumMod val="75000"/>
                  </a:schemeClr>
                </a:solidFill>
                <a:latin typeface="Consolas" panose="020B0609020204030204" pitchFamily="49" charset="0"/>
                <a:cs typeface="Consolas" panose="020B0609020204030204" pitchFamily="49" charset="0"/>
              </a:rPr>
              <a:t>="$(</a:t>
            </a:r>
            <a:r>
              <a:rPr lang="en-US" altLang="zh-CN" sz="1600" dirty="0" err="1">
                <a:solidFill>
                  <a:schemeClr val="tx2">
                    <a:lumMod val="75000"/>
                  </a:schemeClr>
                </a:solidFill>
                <a:latin typeface="Consolas" panose="020B0609020204030204" pitchFamily="49" charset="0"/>
                <a:cs typeface="Consolas" panose="020B0609020204030204" pitchFamily="49" charset="0"/>
              </a:rPr>
              <a:t>pwd</a:t>
            </a:r>
            <a:r>
              <a:rPr lang="en-US" altLang="zh-CN" sz="1600" dirty="0">
                <a:solidFill>
                  <a:schemeClr val="tx2">
                    <a:lumMod val="75000"/>
                  </a:schemeClr>
                </a:solidFill>
                <a:latin typeface="Consolas" panose="020B0609020204030204" pitchFamily="49" charset="0"/>
                <a:cs typeface="Consolas" panose="020B0609020204030204" pitchFamily="49" charset="0"/>
              </a:rPr>
              <a:t>)",target=/app \</a:t>
            </a:r>
          </a:p>
          <a:p>
            <a:pPr marL="342900" lvl="1" indent="0">
              <a:buNone/>
            </a:pPr>
            <a:r>
              <a:rPr lang="en-US" altLang="zh-CN" sz="1600" dirty="0">
                <a:solidFill>
                  <a:schemeClr val="tx2">
                    <a:lumMod val="75000"/>
                  </a:schemeClr>
                </a:solidFill>
                <a:latin typeface="Consolas" panose="020B0609020204030204" pitchFamily="49" charset="0"/>
                <a:cs typeface="Consolas" panose="020B0609020204030204" pitchFamily="49" charset="0"/>
              </a:rPr>
              <a:t>    node:18-alpine \</a:t>
            </a:r>
          </a:p>
          <a:p>
            <a:pPr marL="342900" lvl="1" indent="0">
              <a:buNone/>
            </a:pPr>
            <a:r>
              <a:rPr lang="en-US" altLang="zh-CN" sz="1600" dirty="0">
                <a:solidFill>
                  <a:schemeClr val="tx2">
                    <a:lumMod val="75000"/>
                  </a:schemeClr>
                </a:solidFill>
                <a:latin typeface="Consolas" panose="020B0609020204030204" pitchFamily="49" charset="0"/>
                <a:cs typeface="Consolas" panose="020B0609020204030204" pitchFamily="49" charset="0"/>
              </a:rPr>
              <a:t>    </a:t>
            </a:r>
            <a:r>
              <a:rPr lang="en-US" altLang="zh-CN" sz="1600" dirty="0" err="1">
                <a:solidFill>
                  <a:schemeClr val="tx2">
                    <a:lumMod val="75000"/>
                  </a:schemeClr>
                </a:solidFill>
                <a:latin typeface="Consolas" panose="020B0609020204030204" pitchFamily="49" charset="0"/>
                <a:cs typeface="Consolas" panose="020B0609020204030204" pitchFamily="49" charset="0"/>
              </a:rPr>
              <a:t>sh</a:t>
            </a:r>
            <a:r>
              <a:rPr lang="en-US" altLang="zh-CN" sz="1600" dirty="0">
                <a:solidFill>
                  <a:schemeClr val="tx2">
                    <a:lumMod val="75000"/>
                  </a:schemeClr>
                </a:solidFill>
                <a:latin typeface="Consolas" panose="020B0609020204030204" pitchFamily="49" charset="0"/>
                <a:cs typeface="Consolas" panose="020B0609020204030204" pitchFamily="49" charset="0"/>
              </a:rPr>
              <a:t> -c "yarn install &amp;&amp; yarn run dev"</a:t>
            </a:r>
          </a:p>
        </p:txBody>
      </p:sp>
      <p:sp>
        <p:nvSpPr>
          <p:cNvPr id="4" name="灯片编号占位符 3">
            <a:extLst>
              <a:ext uri="{FF2B5EF4-FFF2-40B4-BE49-F238E27FC236}">
                <a16:creationId xmlns:a16="http://schemas.microsoft.com/office/drawing/2014/main" id="{F2E13C73-EEA6-824D-9D30-11F323D86C2B}"/>
              </a:ext>
            </a:extLst>
          </p:cNvPr>
          <p:cNvSpPr>
            <a:spLocks noGrp="1"/>
          </p:cNvSpPr>
          <p:nvPr>
            <p:ph type="sldNum" sz="quarter" idx="12"/>
          </p:nvPr>
        </p:nvSpPr>
        <p:spPr/>
        <p:txBody>
          <a:bodyPr/>
          <a:lstStyle/>
          <a:p>
            <a:fld id="{CB818ED7-1FAF-4BEC-A906-EB6564C334EB}" type="slidenum">
              <a:rPr lang="zh-CN" altLang="en-US" smtClean="0"/>
              <a:pPr/>
              <a:t>28</a:t>
            </a:fld>
            <a:endParaRPr lang="zh-CN" altLang="en-US" dirty="0"/>
          </a:p>
        </p:txBody>
      </p:sp>
    </p:spTree>
    <p:extLst>
      <p:ext uri="{BB962C8B-B14F-4D97-AF65-F5344CB8AC3E}">
        <p14:creationId xmlns:p14="http://schemas.microsoft.com/office/powerpoint/2010/main" val="33921299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E760ED-6CC7-6A4E-AC96-CC95E09A2F49}"/>
              </a:ext>
            </a:extLst>
          </p:cNvPr>
          <p:cNvSpPr>
            <a:spLocks noGrp="1"/>
          </p:cNvSpPr>
          <p:nvPr>
            <p:ph type="title"/>
          </p:nvPr>
        </p:nvSpPr>
        <p:spPr/>
        <p:txBody>
          <a:bodyPr/>
          <a:lstStyle/>
          <a:p>
            <a:r>
              <a:rPr kumimoji="1" lang="en-US" altLang="zh-CN" dirty="0"/>
              <a:t>Run your app in a development container</a:t>
            </a:r>
            <a:endParaRPr kumimoji="1" lang="zh-CN" altLang="en-US" dirty="0"/>
          </a:p>
        </p:txBody>
      </p:sp>
      <p:sp>
        <p:nvSpPr>
          <p:cNvPr id="3" name="内容占位符 2">
            <a:extLst>
              <a:ext uri="{FF2B5EF4-FFF2-40B4-BE49-F238E27FC236}">
                <a16:creationId xmlns:a16="http://schemas.microsoft.com/office/drawing/2014/main" id="{2F4ACE30-B0EB-2F47-8F5A-612282D9A206}"/>
              </a:ext>
            </a:extLst>
          </p:cNvPr>
          <p:cNvSpPr>
            <a:spLocks noGrp="1"/>
          </p:cNvSpPr>
          <p:nvPr>
            <p:ph idx="1"/>
          </p:nvPr>
        </p:nvSpPr>
        <p:spPr/>
        <p:txBody>
          <a:bodyPr>
            <a:normAutofit/>
          </a:bodyPr>
          <a:lstStyle/>
          <a:p>
            <a:pPr marL="342900" indent="-342900">
              <a:buFont typeface="+mj-lt"/>
              <a:buAutoNum type="arabicPeriod" startAt="2"/>
            </a:pPr>
            <a:r>
              <a:rPr lang="en-US" altLang="zh-CN" dirty="0"/>
              <a:t>Run the following command</a:t>
            </a:r>
            <a:r>
              <a:rPr lang="zh-CN" altLang="en-US" dirty="0"/>
              <a:t> </a:t>
            </a:r>
            <a:r>
              <a:rPr lang="en-US" altLang="zh-CN" dirty="0"/>
              <a:t>in</a:t>
            </a:r>
            <a:r>
              <a:rPr lang="zh-CN" altLang="en-US" dirty="0"/>
              <a:t> </a:t>
            </a:r>
            <a:r>
              <a:rPr lang="en-US" altLang="zh-CN" dirty="0"/>
              <a:t>the</a:t>
            </a:r>
            <a:r>
              <a:rPr lang="zh-CN" altLang="en-US" dirty="0"/>
              <a:t> </a:t>
            </a:r>
            <a:r>
              <a:rPr lang="en-US" altLang="zh-CN" dirty="0"/>
              <a:t>directory</a:t>
            </a:r>
            <a:r>
              <a:rPr lang="zh-CN" altLang="en-US" dirty="0"/>
              <a:t> </a:t>
            </a:r>
            <a:r>
              <a:rPr lang="en-US" altLang="zh-CN" dirty="0"/>
              <a:t>of</a:t>
            </a:r>
            <a:r>
              <a:rPr lang="zh-CN" altLang="en-US" dirty="0"/>
              <a:t> </a:t>
            </a:r>
            <a:r>
              <a:rPr lang="en-US" altLang="zh-CN" dirty="0">
                <a:solidFill>
                  <a:srgbClr val="FF0000"/>
                </a:solidFill>
              </a:rPr>
              <a:t>getting-started-master</a:t>
            </a:r>
          </a:p>
          <a:p>
            <a:pPr marL="342900" lvl="1" indent="0">
              <a:buNone/>
            </a:pPr>
            <a:r>
              <a:rPr lang="en-US" altLang="zh-CN" sz="1600" dirty="0">
                <a:solidFill>
                  <a:schemeClr val="tx2">
                    <a:lumMod val="75000"/>
                  </a:schemeClr>
                </a:solidFill>
                <a:latin typeface="Consolas" panose="020B0609020204030204" pitchFamily="49" charset="0"/>
                <a:cs typeface="Consolas" panose="020B0609020204030204" pitchFamily="49" charset="0"/>
              </a:rPr>
              <a:t>$</a:t>
            </a:r>
            <a:r>
              <a:rPr lang="zh-CN" altLang="en-US" sz="1600" dirty="0">
                <a:solidFill>
                  <a:schemeClr val="tx2">
                    <a:lumMod val="75000"/>
                  </a:schemeClr>
                </a:solidFill>
                <a:latin typeface="Consolas" panose="020B0609020204030204" pitchFamily="49" charset="0"/>
                <a:cs typeface="Consolas" panose="020B0609020204030204" pitchFamily="49" charset="0"/>
              </a:rPr>
              <a:t> </a:t>
            </a:r>
            <a:r>
              <a:rPr lang="en-US" altLang="zh-CN" sz="1600" dirty="0">
                <a:solidFill>
                  <a:schemeClr val="tx2">
                    <a:lumMod val="75000"/>
                  </a:schemeClr>
                </a:solidFill>
                <a:latin typeface="Consolas" panose="020B0609020204030204" pitchFamily="49" charset="0"/>
                <a:cs typeface="Consolas" panose="020B0609020204030204" pitchFamily="49" charset="0"/>
              </a:rPr>
              <a:t>docker run -</a:t>
            </a:r>
            <a:r>
              <a:rPr lang="en-US" altLang="zh-CN" sz="1600" dirty="0" err="1">
                <a:solidFill>
                  <a:schemeClr val="tx2">
                    <a:lumMod val="75000"/>
                  </a:schemeClr>
                </a:solidFill>
                <a:latin typeface="Consolas" panose="020B0609020204030204" pitchFamily="49" charset="0"/>
                <a:cs typeface="Consolas" panose="020B0609020204030204" pitchFamily="49" charset="0"/>
              </a:rPr>
              <a:t>dp</a:t>
            </a:r>
            <a:r>
              <a:rPr lang="en-US" altLang="zh-CN" sz="1600" dirty="0">
                <a:solidFill>
                  <a:schemeClr val="tx2">
                    <a:lumMod val="75000"/>
                  </a:schemeClr>
                </a:solidFill>
                <a:latin typeface="Consolas" panose="020B0609020204030204" pitchFamily="49" charset="0"/>
                <a:cs typeface="Consolas" panose="020B0609020204030204" pitchFamily="49" charset="0"/>
              </a:rPr>
              <a:t> 127.0.0.1:3000:3000 \</a:t>
            </a:r>
          </a:p>
          <a:p>
            <a:pPr marL="342900" lvl="1" indent="0">
              <a:buNone/>
            </a:pPr>
            <a:r>
              <a:rPr lang="en-US" altLang="zh-CN" sz="1600" dirty="0">
                <a:solidFill>
                  <a:schemeClr val="tx2">
                    <a:lumMod val="75000"/>
                  </a:schemeClr>
                </a:solidFill>
                <a:latin typeface="Consolas" panose="020B0609020204030204" pitchFamily="49" charset="0"/>
                <a:cs typeface="Consolas" panose="020B0609020204030204" pitchFamily="49" charset="0"/>
              </a:rPr>
              <a:t>    -w /app --mount type=</a:t>
            </a:r>
            <a:r>
              <a:rPr lang="en-US" altLang="zh-CN" sz="1600" dirty="0" err="1">
                <a:solidFill>
                  <a:schemeClr val="tx2">
                    <a:lumMod val="75000"/>
                  </a:schemeClr>
                </a:solidFill>
                <a:latin typeface="Consolas" panose="020B0609020204030204" pitchFamily="49" charset="0"/>
                <a:cs typeface="Consolas" panose="020B0609020204030204" pitchFamily="49" charset="0"/>
              </a:rPr>
              <a:t>bind,src</a:t>
            </a:r>
            <a:r>
              <a:rPr lang="en-US" altLang="zh-CN" sz="1600" dirty="0">
                <a:solidFill>
                  <a:schemeClr val="tx2">
                    <a:lumMod val="75000"/>
                  </a:schemeClr>
                </a:solidFill>
                <a:latin typeface="Consolas" panose="020B0609020204030204" pitchFamily="49" charset="0"/>
                <a:cs typeface="Consolas" panose="020B0609020204030204" pitchFamily="49" charset="0"/>
              </a:rPr>
              <a:t>="$(</a:t>
            </a:r>
            <a:r>
              <a:rPr lang="en-US" altLang="zh-CN" sz="1600" dirty="0" err="1">
                <a:solidFill>
                  <a:schemeClr val="tx2">
                    <a:lumMod val="75000"/>
                  </a:schemeClr>
                </a:solidFill>
                <a:latin typeface="Consolas" panose="020B0609020204030204" pitchFamily="49" charset="0"/>
                <a:cs typeface="Consolas" panose="020B0609020204030204" pitchFamily="49" charset="0"/>
              </a:rPr>
              <a:t>pwd</a:t>
            </a:r>
            <a:r>
              <a:rPr lang="en-US" altLang="zh-CN" sz="1600" dirty="0">
                <a:solidFill>
                  <a:schemeClr val="tx2">
                    <a:lumMod val="75000"/>
                  </a:schemeClr>
                </a:solidFill>
                <a:latin typeface="Consolas" panose="020B0609020204030204" pitchFamily="49" charset="0"/>
                <a:cs typeface="Consolas" panose="020B0609020204030204" pitchFamily="49" charset="0"/>
              </a:rPr>
              <a:t>)",target=/app \</a:t>
            </a:r>
          </a:p>
          <a:p>
            <a:pPr marL="342900" lvl="1" indent="0">
              <a:buNone/>
            </a:pPr>
            <a:r>
              <a:rPr lang="en-US" altLang="zh-CN" sz="1600" dirty="0">
                <a:solidFill>
                  <a:schemeClr val="tx2">
                    <a:lumMod val="75000"/>
                  </a:schemeClr>
                </a:solidFill>
                <a:latin typeface="Consolas" panose="020B0609020204030204" pitchFamily="49" charset="0"/>
                <a:cs typeface="Consolas" panose="020B0609020204030204" pitchFamily="49" charset="0"/>
              </a:rPr>
              <a:t>    node:18-alpine \</a:t>
            </a:r>
          </a:p>
          <a:p>
            <a:pPr marL="342900" lvl="1" indent="0">
              <a:buNone/>
            </a:pPr>
            <a:r>
              <a:rPr lang="en-US" altLang="zh-CN" sz="1600" dirty="0">
                <a:solidFill>
                  <a:schemeClr val="tx2">
                    <a:lumMod val="75000"/>
                  </a:schemeClr>
                </a:solidFill>
                <a:latin typeface="Consolas" panose="020B0609020204030204" pitchFamily="49" charset="0"/>
                <a:cs typeface="Consolas" panose="020B0609020204030204" pitchFamily="49" charset="0"/>
              </a:rPr>
              <a:t>    </a:t>
            </a:r>
            <a:r>
              <a:rPr lang="en-US" altLang="zh-CN" sz="1600" dirty="0" err="1">
                <a:solidFill>
                  <a:schemeClr val="tx2">
                    <a:lumMod val="75000"/>
                  </a:schemeClr>
                </a:solidFill>
                <a:latin typeface="Consolas" panose="020B0609020204030204" pitchFamily="49" charset="0"/>
                <a:cs typeface="Consolas" panose="020B0609020204030204" pitchFamily="49" charset="0"/>
              </a:rPr>
              <a:t>sh</a:t>
            </a:r>
            <a:r>
              <a:rPr lang="en-US" altLang="zh-CN" sz="1600" dirty="0">
                <a:solidFill>
                  <a:schemeClr val="tx2">
                    <a:lumMod val="75000"/>
                  </a:schemeClr>
                </a:solidFill>
                <a:latin typeface="Consolas" panose="020B0609020204030204" pitchFamily="49" charset="0"/>
                <a:cs typeface="Consolas" panose="020B0609020204030204" pitchFamily="49" charset="0"/>
              </a:rPr>
              <a:t> -c "yarn install &amp;&amp; yarn run dev" </a:t>
            </a:r>
          </a:p>
          <a:p>
            <a:pPr lvl="1"/>
            <a:r>
              <a:rPr lang="en-US" altLang="zh-CN" dirty="0">
                <a:solidFill>
                  <a:srgbClr val="FF0000"/>
                </a:solidFill>
              </a:rPr>
              <a:t>-</a:t>
            </a:r>
            <a:r>
              <a:rPr lang="en-US" altLang="zh-CN" dirty="0" err="1">
                <a:solidFill>
                  <a:srgbClr val="FF0000"/>
                </a:solidFill>
              </a:rPr>
              <a:t>dp</a:t>
            </a:r>
            <a:r>
              <a:rPr lang="en-US" altLang="zh-CN" dirty="0">
                <a:solidFill>
                  <a:srgbClr val="FF0000"/>
                </a:solidFill>
              </a:rPr>
              <a:t> 3000:3000 </a:t>
            </a:r>
            <a:r>
              <a:rPr lang="en-US" altLang="zh-CN" dirty="0"/>
              <a:t>- same as before. Run in detached (background) mode and create a port mapping</a:t>
            </a:r>
          </a:p>
          <a:p>
            <a:pPr lvl="1"/>
            <a:r>
              <a:rPr lang="en-US" altLang="zh-CN" dirty="0">
                <a:solidFill>
                  <a:srgbClr val="FF0000"/>
                </a:solidFill>
              </a:rPr>
              <a:t>-w /app </a:t>
            </a:r>
            <a:r>
              <a:rPr lang="en-US" altLang="zh-CN" dirty="0"/>
              <a:t>- sets the “working directory” or the current directory that the command will run from</a:t>
            </a:r>
          </a:p>
          <a:p>
            <a:pPr lvl="1"/>
            <a:r>
              <a:rPr lang="en" altLang="zh-CN" dirty="0">
                <a:solidFill>
                  <a:srgbClr val="FF0000"/>
                </a:solidFill>
              </a:rPr>
              <a:t>--mount type=</a:t>
            </a:r>
            <a:r>
              <a:rPr lang="en" altLang="zh-CN" dirty="0" err="1">
                <a:solidFill>
                  <a:srgbClr val="FF0000"/>
                </a:solidFill>
              </a:rPr>
              <a:t>bind,src</a:t>
            </a:r>
            <a:r>
              <a:rPr lang="en" altLang="zh-CN" dirty="0">
                <a:solidFill>
                  <a:srgbClr val="FF0000"/>
                </a:solidFill>
              </a:rPr>
              <a:t>="$(</a:t>
            </a:r>
            <a:r>
              <a:rPr lang="en" altLang="zh-CN" dirty="0" err="1">
                <a:solidFill>
                  <a:srgbClr val="FF0000"/>
                </a:solidFill>
              </a:rPr>
              <a:t>pwd</a:t>
            </a:r>
            <a:r>
              <a:rPr lang="en" altLang="zh-CN" dirty="0">
                <a:solidFill>
                  <a:srgbClr val="FF0000"/>
                </a:solidFill>
              </a:rPr>
              <a:t>)",target=/app </a:t>
            </a:r>
            <a:r>
              <a:rPr lang="en" altLang="zh-CN" dirty="0"/>
              <a:t>- bind mount the current directory from the host into the /app directory in the container</a:t>
            </a:r>
          </a:p>
          <a:p>
            <a:pPr lvl="1"/>
            <a:r>
              <a:rPr lang="en" altLang="zh-CN" dirty="0">
                <a:solidFill>
                  <a:srgbClr val="FF0000"/>
                </a:solidFill>
              </a:rPr>
              <a:t>node:18-alpine </a:t>
            </a:r>
            <a:r>
              <a:rPr lang="en" altLang="zh-CN" dirty="0"/>
              <a:t>- the image to use. Note that this is the base image for your app from the </a:t>
            </a:r>
            <a:r>
              <a:rPr lang="en" altLang="zh-CN" dirty="0" err="1"/>
              <a:t>Dockerfile</a:t>
            </a:r>
            <a:endParaRPr lang="en" altLang="zh-CN" dirty="0"/>
          </a:p>
          <a:p>
            <a:pPr lvl="1"/>
            <a:r>
              <a:rPr lang="en-US" altLang="zh-CN" dirty="0" err="1">
                <a:solidFill>
                  <a:srgbClr val="FF0000"/>
                </a:solidFill>
              </a:rPr>
              <a:t>sh</a:t>
            </a:r>
            <a:r>
              <a:rPr lang="en-US" altLang="zh-CN" dirty="0">
                <a:solidFill>
                  <a:srgbClr val="FF0000"/>
                </a:solidFill>
              </a:rPr>
              <a:t> -c "yarn install &amp;&amp; yarn run dev" </a:t>
            </a:r>
            <a:r>
              <a:rPr lang="en-US" altLang="zh-CN" dirty="0"/>
              <a:t>- the command. We’re starting a shell using </a:t>
            </a:r>
            <a:r>
              <a:rPr lang="en-US" altLang="zh-CN" dirty="0" err="1"/>
              <a:t>sh</a:t>
            </a:r>
            <a:r>
              <a:rPr lang="en-US" altLang="zh-CN" dirty="0"/>
              <a:t> (alpine doesn’t have bash) and running yarn install to install packages</a:t>
            </a:r>
            <a:r>
              <a:rPr lang="en-US" altLang="zh-CN" i="1" dirty="0">
                <a:solidFill>
                  <a:srgbClr val="FF0000"/>
                </a:solidFill>
              </a:rPr>
              <a:t> </a:t>
            </a:r>
            <a:r>
              <a:rPr lang="en-US" altLang="zh-CN" dirty="0"/>
              <a:t>and then running yarn run dev. If we look in the </a:t>
            </a:r>
            <a:r>
              <a:rPr lang="en-US" altLang="zh-CN" dirty="0" err="1"/>
              <a:t>package.json</a:t>
            </a:r>
            <a:r>
              <a:rPr lang="en-US" altLang="zh-CN" dirty="0"/>
              <a:t>, we’ll see that the dev script is starting </a:t>
            </a:r>
            <a:r>
              <a:rPr lang="en-US" altLang="zh-CN" dirty="0" err="1"/>
              <a:t>nodemon</a:t>
            </a:r>
            <a:r>
              <a:rPr lang="en-US" altLang="zh-CN" dirty="0"/>
              <a:t>.</a:t>
            </a:r>
          </a:p>
          <a:p>
            <a:pPr marL="342900" lvl="1" indent="0">
              <a:buNone/>
            </a:pPr>
            <a:endParaRPr lang="en-US" altLang="zh-CN" sz="1600" dirty="0">
              <a:solidFill>
                <a:schemeClr val="tx2">
                  <a:lumMod val="75000"/>
                </a:schemeClr>
              </a:solidFill>
              <a:latin typeface="Consolas" panose="020B0609020204030204" pitchFamily="49" charset="0"/>
              <a:cs typeface="Consolas" panose="020B0609020204030204" pitchFamily="49" charset="0"/>
            </a:endParaRPr>
          </a:p>
        </p:txBody>
      </p:sp>
      <p:sp>
        <p:nvSpPr>
          <p:cNvPr id="4" name="灯片编号占位符 3">
            <a:extLst>
              <a:ext uri="{FF2B5EF4-FFF2-40B4-BE49-F238E27FC236}">
                <a16:creationId xmlns:a16="http://schemas.microsoft.com/office/drawing/2014/main" id="{F2E13C73-EEA6-824D-9D30-11F323D86C2B}"/>
              </a:ext>
            </a:extLst>
          </p:cNvPr>
          <p:cNvSpPr>
            <a:spLocks noGrp="1"/>
          </p:cNvSpPr>
          <p:nvPr>
            <p:ph type="sldNum" sz="quarter" idx="12"/>
          </p:nvPr>
        </p:nvSpPr>
        <p:spPr/>
        <p:txBody>
          <a:bodyPr/>
          <a:lstStyle/>
          <a:p>
            <a:fld id="{CB818ED7-1FAF-4BEC-A906-EB6564C334EB}" type="slidenum">
              <a:rPr lang="zh-CN" altLang="en-US" smtClean="0"/>
              <a:pPr/>
              <a:t>29</a:t>
            </a:fld>
            <a:endParaRPr lang="zh-CN" altLang="en-US" dirty="0"/>
          </a:p>
        </p:txBody>
      </p:sp>
    </p:spTree>
    <p:extLst>
      <p:ext uri="{BB962C8B-B14F-4D97-AF65-F5344CB8AC3E}">
        <p14:creationId xmlns:p14="http://schemas.microsoft.com/office/powerpoint/2010/main" val="23191607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pPr eaLnBrk="1" hangingPunct="1"/>
            <a:r>
              <a:rPr lang="en-US" altLang="zh-CN" dirty="0"/>
              <a:t>Docker</a:t>
            </a:r>
            <a:endParaRPr lang="zh-CN" altLang="en-US" dirty="0"/>
          </a:p>
        </p:txBody>
      </p:sp>
      <p:sp>
        <p:nvSpPr>
          <p:cNvPr id="6147" name="内容占位符 2"/>
          <p:cNvSpPr>
            <a:spLocks noGrp="1"/>
          </p:cNvSpPr>
          <p:nvPr>
            <p:ph idx="1"/>
          </p:nvPr>
        </p:nvSpPr>
        <p:spPr>
          <a:xfrm>
            <a:off x="107504" y="845073"/>
            <a:ext cx="8568952" cy="3940924"/>
          </a:xfrm>
        </p:spPr>
        <p:txBody>
          <a:bodyPr>
            <a:normAutofit/>
          </a:bodyPr>
          <a:lstStyle/>
          <a:p>
            <a:r>
              <a:rPr lang="en-US" altLang="zh-CN" b="1" dirty="0"/>
              <a:t>What is a Container?</a:t>
            </a:r>
            <a:r>
              <a:rPr lang="en-US" altLang="zh-CN" dirty="0">
                <a:hlinkClick r:id="rId2"/>
              </a:rPr>
              <a:t> https://www.docker.com</a:t>
            </a:r>
            <a:endParaRPr lang="en-US" altLang="zh-CN" dirty="0"/>
          </a:p>
          <a:p>
            <a:pPr lvl="1"/>
            <a:r>
              <a:rPr lang="en-US" altLang="zh-CN" dirty="0"/>
              <a:t>A container is a </a:t>
            </a:r>
            <a:r>
              <a:rPr lang="en-US" altLang="zh-CN" dirty="0">
                <a:solidFill>
                  <a:srgbClr val="FF0000"/>
                </a:solidFill>
              </a:rPr>
              <a:t>sandboxed process </a:t>
            </a:r>
            <a:r>
              <a:rPr lang="en-US" altLang="zh-CN" dirty="0"/>
              <a:t>running on a host machine that is isolated from all other processes running on that host machine. </a:t>
            </a:r>
          </a:p>
          <a:p>
            <a:pPr lvl="1"/>
            <a:r>
              <a:rPr lang="en-US" altLang="zh-CN" dirty="0"/>
              <a:t>That isolation leverages kernel </a:t>
            </a:r>
            <a:r>
              <a:rPr lang="en-US" altLang="zh-CN" dirty="0">
                <a:solidFill>
                  <a:srgbClr val="FF0000"/>
                </a:solidFill>
              </a:rPr>
              <a:t>namespaces</a:t>
            </a:r>
            <a:r>
              <a:rPr lang="en-US" altLang="zh-CN" dirty="0"/>
              <a:t> and </a:t>
            </a:r>
            <a:r>
              <a:rPr lang="en-US" altLang="zh-CN" dirty="0" err="1">
                <a:solidFill>
                  <a:srgbClr val="FF0000"/>
                </a:solidFill>
              </a:rPr>
              <a:t>cgroups</a:t>
            </a:r>
            <a:r>
              <a:rPr lang="en-US" altLang="zh-CN" dirty="0"/>
              <a:t>, features that have been in Linux for a long time. </a:t>
            </a:r>
          </a:p>
          <a:p>
            <a:pPr lvl="1"/>
            <a:r>
              <a:rPr lang="en-US" altLang="zh-CN" dirty="0"/>
              <a:t>Docker makes these capabilities approachable and easy to use. To summarize, a container:</a:t>
            </a:r>
          </a:p>
          <a:p>
            <a:pPr lvl="2"/>
            <a:r>
              <a:rPr lang="en-US" altLang="zh-CN" dirty="0"/>
              <a:t>Is </a:t>
            </a:r>
            <a:r>
              <a:rPr lang="en-US" altLang="zh-CN" dirty="0">
                <a:solidFill>
                  <a:srgbClr val="FF0000"/>
                </a:solidFill>
              </a:rPr>
              <a:t>a runnable instance of an image</a:t>
            </a:r>
            <a:r>
              <a:rPr lang="en-US" altLang="zh-CN" dirty="0"/>
              <a:t>. You can create, start, stop, move, or delete a container using the Docker API or CLI.</a:t>
            </a:r>
          </a:p>
          <a:p>
            <a:pPr lvl="2"/>
            <a:r>
              <a:rPr lang="en-US" altLang="zh-CN" dirty="0"/>
              <a:t>Can be run on local machines, virtual machines, or deployed to the cloud.</a:t>
            </a:r>
          </a:p>
          <a:p>
            <a:pPr lvl="2"/>
            <a:r>
              <a:rPr lang="en-US" altLang="zh-CN" dirty="0"/>
              <a:t>Is portable (and can be run on any OS).</a:t>
            </a:r>
          </a:p>
          <a:p>
            <a:pPr lvl="2"/>
            <a:r>
              <a:rPr lang="en-US" altLang="zh-CN" dirty="0"/>
              <a:t>Is isolated from other containers and runs its own software, binaries, configurations, etc.</a:t>
            </a:r>
          </a:p>
          <a:p>
            <a:pPr lvl="1"/>
            <a:r>
              <a:rPr lang="en-US" altLang="zh-CN" dirty="0"/>
              <a:t>If you're familiar with </a:t>
            </a:r>
            <a:r>
              <a:rPr lang="en-US" altLang="zh-CN" dirty="0">
                <a:solidFill>
                  <a:srgbClr val="FF0000"/>
                </a:solidFill>
              </a:rPr>
              <a:t>chroot</a:t>
            </a:r>
            <a:r>
              <a:rPr lang="en-US" altLang="zh-CN" dirty="0"/>
              <a:t>, then think of a container as an extended version of chroot. </a:t>
            </a:r>
          </a:p>
          <a:p>
            <a:pPr lvl="2"/>
            <a:r>
              <a:rPr lang="en-US" altLang="zh-CN" dirty="0"/>
              <a:t>The filesystem comes from the image. However, a container adds </a:t>
            </a:r>
            <a:r>
              <a:rPr lang="en-US" altLang="zh-CN" dirty="0">
                <a:solidFill>
                  <a:srgbClr val="FF0000"/>
                </a:solidFill>
              </a:rPr>
              <a:t>additional isolation </a:t>
            </a:r>
            <a:r>
              <a:rPr lang="en-US" altLang="zh-CN" dirty="0"/>
              <a:t>not available when using chroot.</a:t>
            </a:r>
          </a:p>
          <a:p>
            <a:endParaRPr lang="en-US" altLang="zh-CN" sz="1200" dirty="0"/>
          </a:p>
        </p:txBody>
      </p:sp>
      <p:sp>
        <p:nvSpPr>
          <p:cNvPr id="2" name="灯片编号占位符 1"/>
          <p:cNvSpPr>
            <a:spLocks noGrp="1"/>
          </p:cNvSpPr>
          <p:nvPr>
            <p:ph type="sldNum" sz="quarter" idx="12"/>
          </p:nvPr>
        </p:nvSpPr>
        <p:spPr/>
        <p:txBody>
          <a:bodyPr/>
          <a:lstStyle/>
          <a:p>
            <a:fld id="{CB818ED7-1FAF-4BEC-A906-EB6564C334EB}" type="slidenum">
              <a:rPr lang="zh-CN" altLang="en-US" smtClean="0"/>
              <a:pPr/>
              <a:t>3</a:t>
            </a:fld>
            <a:endParaRPr lang="zh-CN" altLang="en-US" dirty="0"/>
          </a:p>
        </p:txBody>
      </p:sp>
      <p:pic>
        <p:nvPicPr>
          <p:cNvPr id="3" name="图片 2">
            <a:extLst>
              <a:ext uri="{FF2B5EF4-FFF2-40B4-BE49-F238E27FC236}">
                <a16:creationId xmlns:a16="http://schemas.microsoft.com/office/drawing/2014/main" id="{C30999B6-B5F3-0E4D-A1BB-7A4E0A0D63FB}"/>
              </a:ext>
            </a:extLst>
          </p:cNvPr>
          <p:cNvPicPr>
            <a:picLocks noChangeAspect="1"/>
          </p:cNvPicPr>
          <p:nvPr/>
        </p:nvPicPr>
        <p:blipFill>
          <a:blip r:embed="rId3"/>
          <a:stretch>
            <a:fillRect/>
          </a:stretch>
        </p:blipFill>
        <p:spPr>
          <a:xfrm>
            <a:off x="6926021" y="4271117"/>
            <a:ext cx="1552575" cy="466725"/>
          </a:xfrm>
          <a:prstGeom prst="rect">
            <a:avLst/>
          </a:prstGeom>
        </p:spPr>
      </p:pic>
    </p:spTree>
    <p:extLst>
      <p:ext uri="{BB962C8B-B14F-4D97-AF65-F5344CB8AC3E}">
        <p14:creationId xmlns:p14="http://schemas.microsoft.com/office/powerpoint/2010/main" val="16242480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E760ED-6CC7-6A4E-AC96-CC95E09A2F49}"/>
              </a:ext>
            </a:extLst>
          </p:cNvPr>
          <p:cNvSpPr>
            <a:spLocks noGrp="1"/>
          </p:cNvSpPr>
          <p:nvPr>
            <p:ph type="title"/>
          </p:nvPr>
        </p:nvSpPr>
        <p:spPr/>
        <p:txBody>
          <a:bodyPr/>
          <a:lstStyle/>
          <a:p>
            <a:r>
              <a:rPr kumimoji="1" lang="en-US" altLang="zh-CN" dirty="0"/>
              <a:t>Run your app in a development container</a:t>
            </a:r>
            <a:endParaRPr kumimoji="1" lang="zh-CN" altLang="en-US" dirty="0"/>
          </a:p>
        </p:txBody>
      </p:sp>
      <p:sp>
        <p:nvSpPr>
          <p:cNvPr id="3" name="内容占位符 2">
            <a:extLst>
              <a:ext uri="{FF2B5EF4-FFF2-40B4-BE49-F238E27FC236}">
                <a16:creationId xmlns:a16="http://schemas.microsoft.com/office/drawing/2014/main" id="{2F4ACE30-B0EB-2F47-8F5A-612282D9A206}"/>
              </a:ext>
            </a:extLst>
          </p:cNvPr>
          <p:cNvSpPr>
            <a:spLocks noGrp="1"/>
          </p:cNvSpPr>
          <p:nvPr>
            <p:ph idx="1"/>
          </p:nvPr>
        </p:nvSpPr>
        <p:spPr/>
        <p:txBody>
          <a:bodyPr>
            <a:normAutofit/>
          </a:bodyPr>
          <a:lstStyle/>
          <a:p>
            <a:pPr marL="342900" indent="-342900">
              <a:buFont typeface="+mj-lt"/>
              <a:buAutoNum type="arabicPeriod" startAt="3"/>
            </a:pPr>
            <a:r>
              <a:rPr lang="en-US" altLang="zh-CN" dirty="0"/>
              <a:t>You can watch the logs using </a:t>
            </a:r>
            <a:r>
              <a:rPr lang="en-US" altLang="zh-CN" dirty="0">
                <a:solidFill>
                  <a:srgbClr val="FF0000"/>
                </a:solidFill>
              </a:rPr>
              <a:t>docker logs -f &lt;container-id&gt;</a:t>
            </a:r>
            <a:r>
              <a:rPr lang="en-US" altLang="zh-CN" dirty="0"/>
              <a:t>. You’ll know you’re ready to go when you see this:</a:t>
            </a:r>
          </a:p>
          <a:p>
            <a:pPr marL="0" indent="0">
              <a:buNone/>
            </a:pPr>
            <a:br>
              <a:rPr lang="en-US" altLang="zh-CN" dirty="0"/>
            </a:br>
            <a:endParaRPr lang="en-US" altLang="zh-CN" sz="1600" dirty="0">
              <a:solidFill>
                <a:schemeClr val="tx2">
                  <a:lumMod val="75000"/>
                </a:schemeClr>
              </a:solidFill>
              <a:latin typeface="Consolas" panose="020B0609020204030204" pitchFamily="49" charset="0"/>
              <a:cs typeface="Consolas" panose="020B0609020204030204" pitchFamily="49" charset="0"/>
            </a:endParaRPr>
          </a:p>
        </p:txBody>
      </p:sp>
      <p:sp>
        <p:nvSpPr>
          <p:cNvPr id="4" name="灯片编号占位符 3">
            <a:extLst>
              <a:ext uri="{FF2B5EF4-FFF2-40B4-BE49-F238E27FC236}">
                <a16:creationId xmlns:a16="http://schemas.microsoft.com/office/drawing/2014/main" id="{F2E13C73-EEA6-824D-9D30-11F323D86C2B}"/>
              </a:ext>
            </a:extLst>
          </p:cNvPr>
          <p:cNvSpPr>
            <a:spLocks noGrp="1"/>
          </p:cNvSpPr>
          <p:nvPr>
            <p:ph type="sldNum" sz="quarter" idx="12"/>
          </p:nvPr>
        </p:nvSpPr>
        <p:spPr/>
        <p:txBody>
          <a:bodyPr/>
          <a:lstStyle/>
          <a:p>
            <a:fld id="{CB818ED7-1FAF-4BEC-A906-EB6564C334EB}" type="slidenum">
              <a:rPr lang="zh-CN" altLang="en-US" smtClean="0"/>
              <a:pPr/>
              <a:t>30</a:t>
            </a:fld>
            <a:endParaRPr lang="zh-CN" altLang="en-US" dirty="0"/>
          </a:p>
        </p:txBody>
      </p:sp>
      <p:pic>
        <p:nvPicPr>
          <p:cNvPr id="5" name="图片 4">
            <a:extLst>
              <a:ext uri="{FF2B5EF4-FFF2-40B4-BE49-F238E27FC236}">
                <a16:creationId xmlns:a16="http://schemas.microsoft.com/office/drawing/2014/main" id="{E9A3A39C-01D1-741C-1963-9921571EC268}"/>
              </a:ext>
            </a:extLst>
          </p:cNvPr>
          <p:cNvPicPr>
            <a:picLocks noChangeAspect="1"/>
          </p:cNvPicPr>
          <p:nvPr/>
        </p:nvPicPr>
        <p:blipFill>
          <a:blip r:embed="rId3"/>
          <a:stretch>
            <a:fillRect/>
          </a:stretch>
        </p:blipFill>
        <p:spPr>
          <a:xfrm>
            <a:off x="1584784" y="1462533"/>
            <a:ext cx="5974432" cy="3377470"/>
          </a:xfrm>
          <a:prstGeom prst="rect">
            <a:avLst/>
          </a:prstGeom>
        </p:spPr>
      </p:pic>
    </p:spTree>
    <p:extLst>
      <p:ext uri="{BB962C8B-B14F-4D97-AF65-F5344CB8AC3E}">
        <p14:creationId xmlns:p14="http://schemas.microsoft.com/office/powerpoint/2010/main" val="25437321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E760ED-6CC7-6A4E-AC96-CC95E09A2F49}"/>
              </a:ext>
            </a:extLst>
          </p:cNvPr>
          <p:cNvSpPr>
            <a:spLocks noGrp="1"/>
          </p:cNvSpPr>
          <p:nvPr>
            <p:ph type="title"/>
          </p:nvPr>
        </p:nvSpPr>
        <p:spPr>
          <a:xfrm>
            <a:off x="107504" y="105708"/>
            <a:ext cx="7128792" cy="413814"/>
          </a:xfrm>
        </p:spPr>
        <p:txBody>
          <a:bodyPr/>
          <a:lstStyle/>
          <a:p>
            <a:r>
              <a:rPr kumimoji="1" lang="en-US" altLang="zh-CN" dirty="0"/>
              <a:t>Develop your app with the development container</a:t>
            </a:r>
            <a:endParaRPr kumimoji="1" lang="zh-CN" altLang="en-US" dirty="0"/>
          </a:p>
        </p:txBody>
      </p:sp>
      <p:sp>
        <p:nvSpPr>
          <p:cNvPr id="3" name="内容占位符 2">
            <a:extLst>
              <a:ext uri="{FF2B5EF4-FFF2-40B4-BE49-F238E27FC236}">
                <a16:creationId xmlns:a16="http://schemas.microsoft.com/office/drawing/2014/main" id="{2F4ACE30-B0EB-2F47-8F5A-612282D9A206}"/>
              </a:ext>
            </a:extLst>
          </p:cNvPr>
          <p:cNvSpPr>
            <a:spLocks noGrp="1"/>
          </p:cNvSpPr>
          <p:nvPr>
            <p:ph idx="1"/>
          </p:nvPr>
        </p:nvSpPr>
        <p:spPr/>
        <p:txBody>
          <a:bodyPr>
            <a:normAutofit/>
          </a:bodyPr>
          <a:lstStyle/>
          <a:p>
            <a:pPr marL="342900" indent="-342900">
              <a:buFont typeface="+mj-lt"/>
              <a:buAutoNum type="arabicPeriod"/>
            </a:pPr>
            <a:r>
              <a:rPr lang="en-US" altLang="zh-CN" dirty="0"/>
              <a:t>In the </a:t>
            </a:r>
            <a:r>
              <a:rPr lang="en-US" altLang="zh-CN" dirty="0" err="1"/>
              <a:t>src</a:t>
            </a:r>
            <a:r>
              <a:rPr lang="en-US" altLang="zh-CN" dirty="0"/>
              <a:t>/static/</a:t>
            </a:r>
            <a:r>
              <a:rPr lang="en-US" altLang="zh-CN" dirty="0" err="1"/>
              <a:t>js</a:t>
            </a:r>
            <a:r>
              <a:rPr lang="en-US" altLang="zh-CN" dirty="0"/>
              <a:t>/</a:t>
            </a:r>
            <a:r>
              <a:rPr lang="en-US" altLang="zh-CN" dirty="0" err="1"/>
              <a:t>app.js</a:t>
            </a:r>
            <a:r>
              <a:rPr lang="en-US" altLang="zh-CN" dirty="0"/>
              <a:t> file, let’s change the “Add Item” button to simply say “Add”. </a:t>
            </a:r>
            <a:endParaRPr lang="en-US" altLang="zh-CN" dirty="0">
              <a:solidFill>
                <a:srgbClr val="FF0000"/>
              </a:solidFill>
            </a:endParaRPr>
          </a:p>
          <a:p>
            <a:pPr lvl="1">
              <a:buFontTx/>
              <a:buChar char="-"/>
            </a:pPr>
            <a:r>
              <a:rPr lang="en-US" altLang="zh-CN" sz="1600" dirty="0">
                <a:solidFill>
                  <a:schemeClr val="tx2">
                    <a:lumMod val="75000"/>
                  </a:schemeClr>
                </a:solidFill>
                <a:latin typeface="Consolas" panose="020B0609020204030204" pitchFamily="49" charset="0"/>
                <a:cs typeface="Consolas" panose="020B0609020204030204" pitchFamily="49" charset="0"/>
              </a:rPr>
              <a:t>{submitting ? 'Adding...' : 'Add Item'} </a:t>
            </a:r>
          </a:p>
          <a:p>
            <a:pPr marL="342900" lvl="1" indent="0">
              <a:buNone/>
            </a:pPr>
            <a:r>
              <a:rPr lang="en-US" altLang="zh-CN" sz="1600" dirty="0">
                <a:solidFill>
                  <a:schemeClr val="tx2">
                    <a:lumMod val="75000"/>
                  </a:schemeClr>
                </a:solidFill>
                <a:latin typeface="Consolas" panose="020B0609020204030204" pitchFamily="49" charset="0"/>
                <a:cs typeface="Consolas" panose="020B0609020204030204" pitchFamily="49" charset="0"/>
              </a:rPr>
              <a:t>+ {submitting ? 'Adding...' : 'Add'}</a:t>
            </a:r>
          </a:p>
          <a:p>
            <a:pPr marL="342900" lvl="1" indent="0">
              <a:buNone/>
            </a:pPr>
            <a:endParaRPr lang="en-US" altLang="zh-CN" sz="1600" dirty="0">
              <a:solidFill>
                <a:schemeClr val="tx2">
                  <a:lumMod val="75000"/>
                </a:schemeClr>
              </a:solidFill>
              <a:latin typeface="Consolas" panose="020B0609020204030204" pitchFamily="49" charset="0"/>
              <a:cs typeface="Consolas" panose="020B0609020204030204" pitchFamily="49" charset="0"/>
            </a:endParaRPr>
          </a:p>
          <a:p>
            <a:pPr marL="342900" lvl="1" indent="-342900">
              <a:buFont typeface="+mj-lt"/>
              <a:buAutoNum type="arabicPeriod" startAt="2"/>
            </a:pPr>
            <a:r>
              <a:rPr lang="en-US" altLang="zh-CN" sz="1800" dirty="0"/>
              <a:t>Simply refresh the page (or open it) and you should see the change reflected in the browser almost immediately. </a:t>
            </a:r>
          </a:p>
          <a:p>
            <a:pPr marL="642937" lvl="2" indent="-342900"/>
            <a:r>
              <a:rPr lang="en-US" altLang="zh-CN" sz="1650" dirty="0"/>
              <a:t>It might take a few seconds for the Node server to restart, so if you get an error, just try refreshing after a few seconds.</a:t>
            </a:r>
          </a:p>
        </p:txBody>
      </p:sp>
      <p:sp>
        <p:nvSpPr>
          <p:cNvPr id="4" name="灯片编号占位符 3">
            <a:extLst>
              <a:ext uri="{FF2B5EF4-FFF2-40B4-BE49-F238E27FC236}">
                <a16:creationId xmlns:a16="http://schemas.microsoft.com/office/drawing/2014/main" id="{F2E13C73-EEA6-824D-9D30-11F323D86C2B}"/>
              </a:ext>
            </a:extLst>
          </p:cNvPr>
          <p:cNvSpPr>
            <a:spLocks noGrp="1"/>
          </p:cNvSpPr>
          <p:nvPr>
            <p:ph type="sldNum" sz="quarter" idx="12"/>
          </p:nvPr>
        </p:nvSpPr>
        <p:spPr/>
        <p:txBody>
          <a:bodyPr/>
          <a:lstStyle/>
          <a:p>
            <a:fld id="{CB818ED7-1FAF-4BEC-A906-EB6564C334EB}" type="slidenum">
              <a:rPr lang="zh-CN" altLang="en-US" smtClean="0"/>
              <a:pPr/>
              <a:t>31</a:t>
            </a:fld>
            <a:endParaRPr lang="zh-CN" altLang="en-US" dirty="0"/>
          </a:p>
        </p:txBody>
      </p:sp>
      <p:pic>
        <p:nvPicPr>
          <p:cNvPr id="5" name="图片 4">
            <a:extLst>
              <a:ext uri="{FF2B5EF4-FFF2-40B4-BE49-F238E27FC236}">
                <a16:creationId xmlns:a16="http://schemas.microsoft.com/office/drawing/2014/main" id="{6E044114-9345-D84E-AB57-E0BF7BE79DAB}"/>
              </a:ext>
            </a:extLst>
          </p:cNvPr>
          <p:cNvPicPr>
            <a:picLocks noChangeAspect="1"/>
          </p:cNvPicPr>
          <p:nvPr/>
        </p:nvPicPr>
        <p:blipFill>
          <a:blip r:embed="rId3"/>
          <a:stretch>
            <a:fillRect/>
          </a:stretch>
        </p:blipFill>
        <p:spPr>
          <a:xfrm>
            <a:off x="755576" y="3363838"/>
            <a:ext cx="7010400" cy="1219200"/>
          </a:xfrm>
          <a:prstGeom prst="rect">
            <a:avLst/>
          </a:prstGeom>
        </p:spPr>
      </p:pic>
    </p:spTree>
    <p:extLst>
      <p:ext uri="{BB962C8B-B14F-4D97-AF65-F5344CB8AC3E}">
        <p14:creationId xmlns:p14="http://schemas.microsoft.com/office/powerpoint/2010/main" val="5652336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E760ED-6CC7-6A4E-AC96-CC95E09A2F49}"/>
              </a:ext>
            </a:extLst>
          </p:cNvPr>
          <p:cNvSpPr>
            <a:spLocks noGrp="1"/>
          </p:cNvSpPr>
          <p:nvPr>
            <p:ph type="title"/>
          </p:nvPr>
        </p:nvSpPr>
        <p:spPr/>
        <p:txBody>
          <a:bodyPr/>
          <a:lstStyle/>
          <a:p>
            <a:r>
              <a:rPr kumimoji="1" lang="en-US" altLang="zh-CN" dirty="0"/>
              <a:t>Use bind mounts</a:t>
            </a:r>
            <a:endParaRPr kumimoji="1" lang="zh-CN" altLang="en-US" dirty="0"/>
          </a:p>
        </p:txBody>
      </p:sp>
      <p:sp>
        <p:nvSpPr>
          <p:cNvPr id="3" name="内容占位符 2">
            <a:extLst>
              <a:ext uri="{FF2B5EF4-FFF2-40B4-BE49-F238E27FC236}">
                <a16:creationId xmlns:a16="http://schemas.microsoft.com/office/drawing/2014/main" id="{2F4ACE30-B0EB-2F47-8F5A-612282D9A206}"/>
              </a:ext>
            </a:extLst>
          </p:cNvPr>
          <p:cNvSpPr>
            <a:spLocks noGrp="1"/>
          </p:cNvSpPr>
          <p:nvPr>
            <p:ph idx="1"/>
          </p:nvPr>
        </p:nvSpPr>
        <p:spPr/>
        <p:txBody>
          <a:bodyPr>
            <a:normAutofit/>
          </a:bodyPr>
          <a:lstStyle/>
          <a:p>
            <a:pPr marL="342900" indent="-342900">
              <a:buFont typeface="+mj-lt"/>
              <a:buAutoNum type="arabicPeriod" startAt="3"/>
            </a:pPr>
            <a:r>
              <a:rPr lang="en-US" altLang="zh-CN" dirty="0"/>
              <a:t>Feel free to make any other changes you’d like to make. </a:t>
            </a:r>
          </a:p>
          <a:p>
            <a:pPr lvl="1"/>
            <a:r>
              <a:rPr lang="en" altLang="zh-CN" dirty="0"/>
              <a:t>Each time you make a change and save a file, the change is reflected in the container because of the bind mount. </a:t>
            </a:r>
          </a:p>
          <a:p>
            <a:pPr lvl="1"/>
            <a:r>
              <a:rPr lang="en" altLang="zh-CN" dirty="0"/>
              <a:t>When </a:t>
            </a:r>
            <a:r>
              <a:rPr lang="en" altLang="zh-CN" dirty="0" err="1"/>
              <a:t>Nodemon</a:t>
            </a:r>
            <a:r>
              <a:rPr lang="en" altLang="zh-CN" dirty="0"/>
              <a:t> detects a change, it restarts the app inside the container automatically. </a:t>
            </a:r>
            <a:endParaRPr lang="en-US" altLang="zh-CN" dirty="0"/>
          </a:p>
          <a:p>
            <a:pPr lvl="1"/>
            <a:r>
              <a:rPr lang="en-US" altLang="zh-CN" dirty="0"/>
              <a:t>When you’re done, stop the container and build your new image using </a:t>
            </a:r>
          </a:p>
          <a:p>
            <a:pPr lvl="1"/>
            <a:r>
              <a:rPr lang="en-US" altLang="zh-CN" sz="1600" dirty="0">
                <a:solidFill>
                  <a:schemeClr val="tx2">
                    <a:lumMod val="75000"/>
                  </a:schemeClr>
                </a:solidFill>
                <a:latin typeface="Consolas" panose="020B0609020204030204" pitchFamily="49" charset="0"/>
                <a:cs typeface="Consolas" panose="020B0609020204030204" pitchFamily="49" charset="0"/>
              </a:rPr>
              <a:t>docker build -t getting-started .</a:t>
            </a:r>
          </a:p>
          <a:p>
            <a:endParaRPr lang="en-US" altLang="zh-CN" dirty="0"/>
          </a:p>
          <a:p>
            <a:r>
              <a:rPr lang="en-US" altLang="zh-CN" dirty="0"/>
              <a:t>Using bind mounts is </a:t>
            </a:r>
            <a:r>
              <a:rPr lang="en-US" altLang="zh-CN" i="1" dirty="0">
                <a:solidFill>
                  <a:srgbClr val="FF0000"/>
                </a:solidFill>
              </a:rPr>
              <a:t>very</a:t>
            </a:r>
            <a:r>
              <a:rPr lang="en-US" altLang="zh-CN" dirty="0"/>
              <a:t> common for local development setups. </a:t>
            </a:r>
          </a:p>
          <a:p>
            <a:pPr lvl="1"/>
            <a:r>
              <a:rPr lang="en-US" altLang="zh-CN" dirty="0"/>
              <a:t>The advantage is that the dev machine doesn’t need to have all of the build tools and environments installed. </a:t>
            </a:r>
          </a:p>
          <a:p>
            <a:pPr lvl="1"/>
            <a:r>
              <a:rPr lang="en-US" altLang="zh-CN" dirty="0"/>
              <a:t>With a single docker run command, the dev environment is pulled and ready to go. </a:t>
            </a:r>
          </a:p>
        </p:txBody>
      </p:sp>
      <p:sp>
        <p:nvSpPr>
          <p:cNvPr id="4" name="灯片编号占位符 3">
            <a:extLst>
              <a:ext uri="{FF2B5EF4-FFF2-40B4-BE49-F238E27FC236}">
                <a16:creationId xmlns:a16="http://schemas.microsoft.com/office/drawing/2014/main" id="{F2E13C73-EEA6-824D-9D30-11F323D86C2B}"/>
              </a:ext>
            </a:extLst>
          </p:cNvPr>
          <p:cNvSpPr>
            <a:spLocks noGrp="1"/>
          </p:cNvSpPr>
          <p:nvPr>
            <p:ph type="sldNum" sz="quarter" idx="12"/>
          </p:nvPr>
        </p:nvSpPr>
        <p:spPr/>
        <p:txBody>
          <a:bodyPr/>
          <a:lstStyle/>
          <a:p>
            <a:fld id="{CB818ED7-1FAF-4BEC-A906-EB6564C334EB}" type="slidenum">
              <a:rPr lang="zh-CN" altLang="en-US" smtClean="0"/>
              <a:pPr/>
              <a:t>32</a:t>
            </a:fld>
            <a:endParaRPr lang="zh-CN" altLang="en-US" dirty="0"/>
          </a:p>
        </p:txBody>
      </p:sp>
    </p:spTree>
    <p:extLst>
      <p:ext uri="{BB962C8B-B14F-4D97-AF65-F5344CB8AC3E}">
        <p14:creationId xmlns:p14="http://schemas.microsoft.com/office/powerpoint/2010/main" val="10563439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7CD925-0DD0-EE49-BDE2-06BFD92A936F}"/>
              </a:ext>
            </a:extLst>
          </p:cNvPr>
          <p:cNvSpPr>
            <a:spLocks noGrp="1"/>
          </p:cNvSpPr>
          <p:nvPr>
            <p:ph type="title"/>
          </p:nvPr>
        </p:nvSpPr>
        <p:spPr/>
        <p:txBody>
          <a:bodyPr/>
          <a:lstStyle/>
          <a:p>
            <a:r>
              <a:rPr kumimoji="1" lang="en-US" altLang="zh-CN" dirty="0"/>
              <a:t>Multi container apps</a:t>
            </a:r>
            <a:endParaRPr kumimoji="1" lang="zh-CN" altLang="en-US" dirty="0"/>
          </a:p>
        </p:txBody>
      </p:sp>
      <p:sp>
        <p:nvSpPr>
          <p:cNvPr id="3" name="内容占位符 2">
            <a:extLst>
              <a:ext uri="{FF2B5EF4-FFF2-40B4-BE49-F238E27FC236}">
                <a16:creationId xmlns:a16="http://schemas.microsoft.com/office/drawing/2014/main" id="{8AD09495-9DF3-D642-AD3F-89E8BFC6EED0}"/>
              </a:ext>
            </a:extLst>
          </p:cNvPr>
          <p:cNvSpPr>
            <a:spLocks noGrp="1"/>
          </p:cNvSpPr>
          <p:nvPr>
            <p:ph idx="1"/>
          </p:nvPr>
        </p:nvSpPr>
        <p:spPr/>
        <p:txBody>
          <a:bodyPr/>
          <a:lstStyle/>
          <a:p>
            <a:r>
              <a:rPr lang="en-US" altLang="zh-CN" dirty="0"/>
              <a:t>In general, </a:t>
            </a:r>
            <a:r>
              <a:rPr lang="en-US" altLang="zh-CN" dirty="0">
                <a:solidFill>
                  <a:srgbClr val="FF0000"/>
                </a:solidFill>
              </a:rPr>
              <a:t>each container should do one thing and do it well</a:t>
            </a:r>
            <a:r>
              <a:rPr lang="en-US" altLang="zh-CN" b="1" dirty="0"/>
              <a:t>.</a:t>
            </a:r>
            <a:r>
              <a:rPr lang="en-US" altLang="zh-CN" dirty="0"/>
              <a:t> A few reasons:</a:t>
            </a:r>
          </a:p>
          <a:p>
            <a:pPr lvl="1"/>
            <a:r>
              <a:rPr lang="en-US" altLang="zh-CN" dirty="0"/>
              <a:t>There’s a good chance you’d have to scale APIs and front-ends differently than databases</a:t>
            </a:r>
          </a:p>
          <a:p>
            <a:pPr lvl="1"/>
            <a:r>
              <a:rPr lang="en-US" altLang="zh-CN" dirty="0"/>
              <a:t>Separate containers let you version and update versions in isolation</a:t>
            </a:r>
          </a:p>
          <a:p>
            <a:pPr lvl="1"/>
            <a:r>
              <a:rPr lang="en-US" altLang="zh-CN" dirty="0"/>
              <a:t>While you may use a container for the database locally, you may want to use a managed service for the database in production. You don’t want to ship your database engine with your app then.</a:t>
            </a:r>
          </a:p>
          <a:p>
            <a:pPr lvl="1"/>
            <a:r>
              <a:rPr lang="en-US" altLang="zh-CN" dirty="0"/>
              <a:t>Running multiple processes will require a process manager (the container only starts one process), which adds complexity to container startup/shutdown</a:t>
            </a:r>
          </a:p>
          <a:p>
            <a:endParaRPr lang="en-US" altLang="zh-CN" dirty="0"/>
          </a:p>
          <a:p>
            <a:endParaRPr kumimoji="1" lang="zh-CN" altLang="en-US" dirty="0"/>
          </a:p>
        </p:txBody>
      </p:sp>
      <p:sp>
        <p:nvSpPr>
          <p:cNvPr id="4" name="灯片编号占位符 3">
            <a:extLst>
              <a:ext uri="{FF2B5EF4-FFF2-40B4-BE49-F238E27FC236}">
                <a16:creationId xmlns:a16="http://schemas.microsoft.com/office/drawing/2014/main" id="{D8AB8988-D49F-8347-A4C3-E54574875973}"/>
              </a:ext>
            </a:extLst>
          </p:cNvPr>
          <p:cNvSpPr>
            <a:spLocks noGrp="1"/>
          </p:cNvSpPr>
          <p:nvPr>
            <p:ph type="sldNum" sz="quarter" idx="12"/>
          </p:nvPr>
        </p:nvSpPr>
        <p:spPr/>
        <p:txBody>
          <a:bodyPr/>
          <a:lstStyle/>
          <a:p>
            <a:fld id="{CB818ED7-1FAF-4BEC-A906-EB6564C334EB}" type="slidenum">
              <a:rPr lang="zh-CN" altLang="en-US" smtClean="0"/>
              <a:pPr/>
              <a:t>33</a:t>
            </a:fld>
            <a:endParaRPr lang="zh-CN" altLang="en-US" dirty="0"/>
          </a:p>
        </p:txBody>
      </p:sp>
      <p:pic>
        <p:nvPicPr>
          <p:cNvPr id="7170" name="Picture 2" descr="Todo App connected to MySQL container">
            <a:extLst>
              <a:ext uri="{FF2B5EF4-FFF2-40B4-BE49-F238E27FC236}">
                <a16:creationId xmlns:a16="http://schemas.microsoft.com/office/drawing/2014/main" id="{DC55EB0D-4D69-CC4E-AA54-96D8AE46A2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3075806"/>
            <a:ext cx="3267075" cy="1304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520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7CD925-0DD0-EE49-BDE2-06BFD92A936F}"/>
              </a:ext>
            </a:extLst>
          </p:cNvPr>
          <p:cNvSpPr>
            <a:spLocks noGrp="1"/>
          </p:cNvSpPr>
          <p:nvPr>
            <p:ph type="title"/>
          </p:nvPr>
        </p:nvSpPr>
        <p:spPr/>
        <p:txBody>
          <a:bodyPr/>
          <a:lstStyle/>
          <a:p>
            <a:r>
              <a:rPr kumimoji="1" lang="en-US" altLang="zh-CN" dirty="0"/>
              <a:t>Multi container apps</a:t>
            </a:r>
            <a:endParaRPr kumimoji="1" lang="zh-CN" altLang="en-US" dirty="0"/>
          </a:p>
        </p:txBody>
      </p:sp>
      <p:sp>
        <p:nvSpPr>
          <p:cNvPr id="3" name="内容占位符 2">
            <a:extLst>
              <a:ext uri="{FF2B5EF4-FFF2-40B4-BE49-F238E27FC236}">
                <a16:creationId xmlns:a16="http://schemas.microsoft.com/office/drawing/2014/main" id="{8AD09495-9DF3-D642-AD3F-89E8BFC6EED0}"/>
              </a:ext>
            </a:extLst>
          </p:cNvPr>
          <p:cNvSpPr>
            <a:spLocks noGrp="1"/>
          </p:cNvSpPr>
          <p:nvPr>
            <p:ph idx="1"/>
          </p:nvPr>
        </p:nvSpPr>
        <p:spPr/>
        <p:txBody>
          <a:bodyPr>
            <a:normAutofit/>
          </a:bodyPr>
          <a:lstStyle/>
          <a:p>
            <a:r>
              <a:rPr lang="en-US" altLang="zh-CN" dirty="0"/>
              <a:t>Container networking</a:t>
            </a:r>
          </a:p>
          <a:p>
            <a:pPr lvl="1"/>
            <a:r>
              <a:rPr lang="en-US" altLang="zh-CN" dirty="0"/>
              <a:t>Remember that containers, by default, run in isolation and don’t know anything about other processes or containers on the same machine. So, how do we allow one container to talk to another? </a:t>
            </a:r>
          </a:p>
          <a:p>
            <a:pPr lvl="1"/>
            <a:r>
              <a:rPr lang="en-US" altLang="zh-CN" dirty="0"/>
              <a:t>The answer is </a:t>
            </a:r>
            <a:r>
              <a:rPr lang="en-US" altLang="zh-CN" b="1" dirty="0">
                <a:solidFill>
                  <a:srgbClr val="FF0000"/>
                </a:solidFill>
              </a:rPr>
              <a:t>networking</a:t>
            </a:r>
            <a:r>
              <a:rPr lang="en-US" altLang="zh-CN" dirty="0"/>
              <a:t>. </a:t>
            </a:r>
          </a:p>
          <a:p>
            <a:r>
              <a:rPr lang="en-US" altLang="zh-CN" dirty="0"/>
              <a:t>Note</a:t>
            </a:r>
          </a:p>
          <a:p>
            <a:pPr lvl="1"/>
            <a:r>
              <a:rPr lang="en-US" altLang="zh-CN" dirty="0"/>
              <a:t>If two containers are on </a:t>
            </a:r>
            <a:r>
              <a:rPr lang="en-US" altLang="zh-CN" dirty="0">
                <a:solidFill>
                  <a:srgbClr val="FF0000"/>
                </a:solidFill>
              </a:rPr>
              <a:t>the same network</a:t>
            </a:r>
            <a:r>
              <a:rPr lang="en-US" altLang="zh-CN" dirty="0"/>
              <a:t>, they can talk to each other. </a:t>
            </a:r>
          </a:p>
          <a:p>
            <a:pPr lvl="1"/>
            <a:r>
              <a:rPr lang="en-US" altLang="zh-CN" dirty="0">
                <a:solidFill>
                  <a:srgbClr val="FF0000"/>
                </a:solidFill>
              </a:rPr>
              <a:t>If they aren’t, they can’t</a:t>
            </a:r>
            <a:r>
              <a:rPr lang="en-US" altLang="zh-CN" dirty="0"/>
              <a:t>.</a:t>
            </a:r>
          </a:p>
          <a:p>
            <a:pPr lvl="1"/>
            <a:endParaRPr lang="en-US" altLang="zh-CN" dirty="0"/>
          </a:p>
          <a:p>
            <a:r>
              <a:rPr lang="en-US" altLang="zh-CN" dirty="0"/>
              <a:t>Start MySQL</a:t>
            </a:r>
          </a:p>
          <a:p>
            <a:pPr lvl="1"/>
            <a:r>
              <a:rPr lang="en-US" altLang="zh-CN" dirty="0"/>
              <a:t>There are two ways to put a container on a network: </a:t>
            </a:r>
          </a:p>
          <a:p>
            <a:pPr lvl="2"/>
            <a:r>
              <a:rPr lang="en-US" altLang="zh-CN" dirty="0"/>
              <a:t>Assign the network when starting the container.</a:t>
            </a:r>
          </a:p>
          <a:p>
            <a:pPr lvl="2"/>
            <a:r>
              <a:rPr lang="en-US" altLang="zh-CN" dirty="0"/>
              <a:t>Connect an already running container to a network.</a:t>
            </a:r>
          </a:p>
          <a:p>
            <a:pPr lvl="1"/>
            <a:r>
              <a:rPr lang="en-US" altLang="zh-CN" dirty="0"/>
              <a:t>For now, we will create the network first and attach the MySQL container at startup.</a:t>
            </a:r>
          </a:p>
          <a:p>
            <a:endParaRPr lang="en-US" altLang="zh-CN" dirty="0"/>
          </a:p>
          <a:p>
            <a:endParaRPr kumimoji="1" lang="zh-CN" altLang="en-US" dirty="0"/>
          </a:p>
        </p:txBody>
      </p:sp>
      <p:sp>
        <p:nvSpPr>
          <p:cNvPr id="4" name="灯片编号占位符 3">
            <a:extLst>
              <a:ext uri="{FF2B5EF4-FFF2-40B4-BE49-F238E27FC236}">
                <a16:creationId xmlns:a16="http://schemas.microsoft.com/office/drawing/2014/main" id="{D8AB8988-D49F-8347-A4C3-E54574875973}"/>
              </a:ext>
            </a:extLst>
          </p:cNvPr>
          <p:cNvSpPr>
            <a:spLocks noGrp="1"/>
          </p:cNvSpPr>
          <p:nvPr>
            <p:ph type="sldNum" sz="quarter" idx="12"/>
          </p:nvPr>
        </p:nvSpPr>
        <p:spPr/>
        <p:txBody>
          <a:bodyPr/>
          <a:lstStyle/>
          <a:p>
            <a:fld id="{CB818ED7-1FAF-4BEC-A906-EB6564C334EB}" type="slidenum">
              <a:rPr lang="zh-CN" altLang="en-US" smtClean="0"/>
              <a:pPr/>
              <a:t>34</a:t>
            </a:fld>
            <a:endParaRPr lang="zh-CN" altLang="en-US" dirty="0"/>
          </a:p>
        </p:txBody>
      </p:sp>
    </p:spTree>
    <p:extLst>
      <p:ext uri="{BB962C8B-B14F-4D97-AF65-F5344CB8AC3E}">
        <p14:creationId xmlns:p14="http://schemas.microsoft.com/office/powerpoint/2010/main" val="10457643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7CD925-0DD0-EE49-BDE2-06BFD92A936F}"/>
              </a:ext>
            </a:extLst>
          </p:cNvPr>
          <p:cNvSpPr>
            <a:spLocks noGrp="1"/>
          </p:cNvSpPr>
          <p:nvPr>
            <p:ph type="title"/>
          </p:nvPr>
        </p:nvSpPr>
        <p:spPr/>
        <p:txBody>
          <a:bodyPr/>
          <a:lstStyle/>
          <a:p>
            <a:r>
              <a:rPr kumimoji="1" lang="en-US" altLang="zh-CN" dirty="0"/>
              <a:t>Multi container apps</a:t>
            </a:r>
            <a:endParaRPr kumimoji="1" lang="zh-CN" altLang="en-US" dirty="0"/>
          </a:p>
        </p:txBody>
      </p:sp>
      <p:sp>
        <p:nvSpPr>
          <p:cNvPr id="3" name="内容占位符 2">
            <a:extLst>
              <a:ext uri="{FF2B5EF4-FFF2-40B4-BE49-F238E27FC236}">
                <a16:creationId xmlns:a16="http://schemas.microsoft.com/office/drawing/2014/main" id="{8AD09495-9DF3-D642-AD3F-89E8BFC6EED0}"/>
              </a:ext>
            </a:extLst>
          </p:cNvPr>
          <p:cNvSpPr>
            <a:spLocks noGrp="1"/>
          </p:cNvSpPr>
          <p:nvPr>
            <p:ph idx="1"/>
          </p:nvPr>
        </p:nvSpPr>
        <p:spPr/>
        <p:txBody>
          <a:bodyPr>
            <a:normAutofit/>
          </a:bodyPr>
          <a:lstStyle/>
          <a:p>
            <a:r>
              <a:rPr lang="en-US" altLang="zh-CN" dirty="0"/>
              <a:t>Start MySQL</a:t>
            </a:r>
          </a:p>
          <a:p>
            <a:pPr lvl="1"/>
            <a:r>
              <a:rPr lang="en-US" altLang="zh-CN" dirty="0"/>
              <a:t>Create the network.</a:t>
            </a:r>
          </a:p>
          <a:p>
            <a:pPr marL="571500" lvl="1" indent="0">
              <a:buNone/>
            </a:pPr>
            <a:r>
              <a:rPr lang="en-US" altLang="zh-CN" dirty="0">
                <a:solidFill>
                  <a:schemeClr val="tx2">
                    <a:lumMod val="75000"/>
                  </a:schemeClr>
                </a:solidFill>
                <a:latin typeface="Consolas" panose="020B0609020204030204" pitchFamily="49" charset="0"/>
                <a:cs typeface="Consolas" panose="020B0609020204030204" pitchFamily="49" charset="0"/>
              </a:rPr>
              <a:t>$ docker network create </a:t>
            </a:r>
            <a:r>
              <a:rPr lang="en-US" altLang="zh-CN" dirty="0" err="1">
                <a:solidFill>
                  <a:schemeClr val="tx2">
                    <a:lumMod val="75000"/>
                  </a:schemeClr>
                </a:solidFill>
                <a:latin typeface="Consolas" panose="020B0609020204030204" pitchFamily="49" charset="0"/>
                <a:cs typeface="Consolas" panose="020B0609020204030204" pitchFamily="49" charset="0"/>
              </a:rPr>
              <a:t>todo</a:t>
            </a:r>
            <a:r>
              <a:rPr lang="en-US" altLang="zh-CN" dirty="0">
                <a:solidFill>
                  <a:schemeClr val="tx2">
                    <a:lumMod val="75000"/>
                  </a:schemeClr>
                </a:solidFill>
                <a:latin typeface="Consolas" panose="020B0609020204030204" pitchFamily="49" charset="0"/>
                <a:cs typeface="Consolas" panose="020B0609020204030204" pitchFamily="49" charset="0"/>
              </a:rPr>
              <a:t>-app </a:t>
            </a:r>
          </a:p>
          <a:p>
            <a:pPr marL="571500" lvl="1" indent="0">
              <a:buNone/>
            </a:pPr>
            <a:endParaRPr lang="en-US" altLang="zh-CN" dirty="0">
              <a:solidFill>
                <a:schemeClr val="tx2">
                  <a:lumMod val="75000"/>
                </a:schemeClr>
              </a:solidFill>
              <a:latin typeface="Consolas" panose="020B0609020204030204" pitchFamily="49" charset="0"/>
              <a:cs typeface="Consolas" panose="020B0609020204030204" pitchFamily="49" charset="0"/>
            </a:endParaRPr>
          </a:p>
          <a:p>
            <a:pPr lvl="1"/>
            <a:r>
              <a:rPr lang="en-US" altLang="zh-CN" dirty="0"/>
              <a:t>Start a MySQL container and attach it to the network. We’re also going to define a few environment variables that the database will use to initialize the database.</a:t>
            </a:r>
          </a:p>
          <a:p>
            <a:pPr marL="571500" lvl="1" indent="0">
              <a:buNone/>
            </a:pPr>
            <a:r>
              <a:rPr lang="en-US" altLang="zh-CN" dirty="0">
                <a:solidFill>
                  <a:schemeClr val="tx2">
                    <a:lumMod val="75000"/>
                  </a:schemeClr>
                </a:solidFill>
                <a:latin typeface="Consolas" panose="020B0609020204030204" pitchFamily="49" charset="0"/>
                <a:cs typeface="Consolas" panose="020B0609020204030204" pitchFamily="49" charset="0"/>
              </a:rPr>
              <a:t>$ docker run -d \</a:t>
            </a:r>
          </a:p>
          <a:p>
            <a:pPr marL="571500" lvl="1" indent="0">
              <a:buNone/>
            </a:pPr>
            <a:r>
              <a:rPr lang="en-US" altLang="zh-CN" dirty="0">
                <a:solidFill>
                  <a:schemeClr val="tx2">
                    <a:lumMod val="75000"/>
                  </a:schemeClr>
                </a:solidFill>
                <a:latin typeface="Consolas" panose="020B0609020204030204" pitchFamily="49" charset="0"/>
                <a:cs typeface="Consolas" panose="020B0609020204030204" pitchFamily="49" charset="0"/>
              </a:rPr>
              <a:t>    --network </a:t>
            </a:r>
            <a:r>
              <a:rPr lang="en-US" altLang="zh-CN" dirty="0" err="1">
                <a:solidFill>
                  <a:schemeClr val="tx2">
                    <a:lumMod val="75000"/>
                  </a:schemeClr>
                </a:solidFill>
                <a:latin typeface="Consolas" panose="020B0609020204030204" pitchFamily="49" charset="0"/>
                <a:cs typeface="Consolas" panose="020B0609020204030204" pitchFamily="49" charset="0"/>
              </a:rPr>
              <a:t>todo</a:t>
            </a:r>
            <a:r>
              <a:rPr lang="en-US" altLang="zh-CN" dirty="0">
                <a:solidFill>
                  <a:schemeClr val="tx2">
                    <a:lumMod val="75000"/>
                  </a:schemeClr>
                </a:solidFill>
                <a:latin typeface="Consolas" panose="020B0609020204030204" pitchFamily="49" charset="0"/>
                <a:cs typeface="Consolas" panose="020B0609020204030204" pitchFamily="49" charset="0"/>
              </a:rPr>
              <a:t>-app --network-alias </a:t>
            </a:r>
            <a:r>
              <a:rPr lang="en-US" altLang="zh-CN" dirty="0" err="1">
                <a:solidFill>
                  <a:schemeClr val="tx2">
                    <a:lumMod val="75000"/>
                  </a:schemeClr>
                </a:solidFill>
                <a:latin typeface="Consolas" panose="020B0609020204030204" pitchFamily="49" charset="0"/>
                <a:cs typeface="Consolas" panose="020B0609020204030204" pitchFamily="49" charset="0"/>
              </a:rPr>
              <a:t>mysql</a:t>
            </a:r>
            <a:r>
              <a:rPr lang="en-US" altLang="zh-CN" dirty="0">
                <a:solidFill>
                  <a:schemeClr val="tx2">
                    <a:lumMod val="75000"/>
                  </a:schemeClr>
                </a:solidFill>
                <a:latin typeface="Consolas" panose="020B0609020204030204" pitchFamily="49" charset="0"/>
                <a:cs typeface="Consolas" panose="020B0609020204030204" pitchFamily="49" charset="0"/>
              </a:rPr>
              <a:t> \</a:t>
            </a:r>
          </a:p>
          <a:p>
            <a:pPr marL="571500" lvl="1" indent="0">
              <a:buNone/>
            </a:pPr>
            <a:r>
              <a:rPr lang="en-US" altLang="zh-CN" dirty="0">
                <a:solidFill>
                  <a:schemeClr val="tx2">
                    <a:lumMod val="75000"/>
                  </a:schemeClr>
                </a:solidFill>
                <a:latin typeface="Consolas" panose="020B0609020204030204" pitchFamily="49" charset="0"/>
                <a:cs typeface="Consolas" panose="020B0609020204030204" pitchFamily="49" charset="0"/>
              </a:rPr>
              <a:t>    -v </a:t>
            </a:r>
            <a:r>
              <a:rPr lang="en-US" altLang="zh-CN" dirty="0" err="1">
                <a:solidFill>
                  <a:schemeClr val="tx2">
                    <a:lumMod val="75000"/>
                  </a:schemeClr>
                </a:solidFill>
                <a:latin typeface="Consolas" panose="020B0609020204030204" pitchFamily="49" charset="0"/>
                <a:cs typeface="Consolas" panose="020B0609020204030204" pitchFamily="49" charset="0"/>
              </a:rPr>
              <a:t>todo</a:t>
            </a:r>
            <a:r>
              <a:rPr lang="en-US" altLang="zh-CN" dirty="0">
                <a:solidFill>
                  <a:schemeClr val="tx2">
                    <a:lumMod val="75000"/>
                  </a:schemeClr>
                </a:solidFill>
                <a:latin typeface="Consolas" panose="020B0609020204030204" pitchFamily="49" charset="0"/>
                <a:cs typeface="Consolas" panose="020B0609020204030204" pitchFamily="49" charset="0"/>
              </a:rPr>
              <a:t>-</a:t>
            </a:r>
            <a:r>
              <a:rPr lang="en-US" altLang="zh-CN" dirty="0" err="1">
                <a:solidFill>
                  <a:schemeClr val="tx2">
                    <a:lumMod val="75000"/>
                  </a:schemeClr>
                </a:solidFill>
                <a:latin typeface="Consolas" panose="020B0609020204030204" pitchFamily="49" charset="0"/>
                <a:cs typeface="Consolas" panose="020B0609020204030204" pitchFamily="49" charset="0"/>
              </a:rPr>
              <a:t>mysql</a:t>
            </a:r>
            <a:r>
              <a:rPr lang="en-US" altLang="zh-CN" dirty="0">
                <a:solidFill>
                  <a:schemeClr val="tx2">
                    <a:lumMod val="75000"/>
                  </a:schemeClr>
                </a:solidFill>
                <a:latin typeface="Consolas" panose="020B0609020204030204" pitchFamily="49" charset="0"/>
                <a:cs typeface="Consolas" panose="020B0609020204030204" pitchFamily="49" charset="0"/>
              </a:rPr>
              <a:t>-data:/var/lib/</a:t>
            </a:r>
            <a:r>
              <a:rPr lang="en-US" altLang="zh-CN" dirty="0" err="1">
                <a:solidFill>
                  <a:schemeClr val="tx2">
                    <a:lumMod val="75000"/>
                  </a:schemeClr>
                </a:solidFill>
                <a:latin typeface="Consolas" panose="020B0609020204030204" pitchFamily="49" charset="0"/>
                <a:cs typeface="Consolas" panose="020B0609020204030204" pitchFamily="49" charset="0"/>
              </a:rPr>
              <a:t>mysql</a:t>
            </a:r>
            <a:r>
              <a:rPr lang="en-US" altLang="zh-CN" dirty="0">
                <a:solidFill>
                  <a:schemeClr val="tx2">
                    <a:lumMod val="75000"/>
                  </a:schemeClr>
                </a:solidFill>
                <a:latin typeface="Consolas" panose="020B0609020204030204" pitchFamily="49" charset="0"/>
                <a:cs typeface="Consolas" panose="020B0609020204030204" pitchFamily="49" charset="0"/>
              </a:rPr>
              <a:t> \</a:t>
            </a:r>
          </a:p>
          <a:p>
            <a:pPr marL="571500" lvl="1" indent="0">
              <a:buNone/>
            </a:pPr>
            <a:r>
              <a:rPr lang="en-US" altLang="zh-CN" dirty="0">
                <a:solidFill>
                  <a:schemeClr val="tx2">
                    <a:lumMod val="75000"/>
                  </a:schemeClr>
                </a:solidFill>
                <a:latin typeface="Consolas" panose="020B0609020204030204" pitchFamily="49" charset="0"/>
                <a:cs typeface="Consolas" panose="020B0609020204030204" pitchFamily="49" charset="0"/>
              </a:rPr>
              <a:t>    -e MYSQL_ROOT_PASSWORD=secret \</a:t>
            </a:r>
          </a:p>
          <a:p>
            <a:pPr marL="571500" lvl="1" indent="0">
              <a:buNone/>
            </a:pPr>
            <a:r>
              <a:rPr lang="en-US" altLang="zh-CN" dirty="0">
                <a:solidFill>
                  <a:schemeClr val="tx2">
                    <a:lumMod val="75000"/>
                  </a:schemeClr>
                </a:solidFill>
                <a:latin typeface="Consolas" panose="020B0609020204030204" pitchFamily="49" charset="0"/>
                <a:cs typeface="Consolas" panose="020B0609020204030204" pitchFamily="49" charset="0"/>
              </a:rPr>
              <a:t>    -e MYSQL_DATABASE=</a:t>
            </a:r>
            <a:r>
              <a:rPr lang="en-US" altLang="zh-CN" dirty="0" err="1">
                <a:solidFill>
                  <a:schemeClr val="tx2">
                    <a:lumMod val="75000"/>
                  </a:schemeClr>
                </a:solidFill>
                <a:latin typeface="Consolas" panose="020B0609020204030204" pitchFamily="49" charset="0"/>
                <a:cs typeface="Consolas" panose="020B0609020204030204" pitchFamily="49" charset="0"/>
              </a:rPr>
              <a:t>todos</a:t>
            </a:r>
            <a:r>
              <a:rPr lang="en-US" altLang="zh-CN" dirty="0">
                <a:solidFill>
                  <a:schemeClr val="tx2">
                    <a:lumMod val="75000"/>
                  </a:schemeClr>
                </a:solidFill>
                <a:latin typeface="Consolas" panose="020B0609020204030204" pitchFamily="49" charset="0"/>
                <a:cs typeface="Consolas" panose="020B0609020204030204" pitchFamily="49" charset="0"/>
              </a:rPr>
              <a:t> \</a:t>
            </a:r>
          </a:p>
          <a:p>
            <a:pPr marL="571500" lvl="1" indent="0">
              <a:buNone/>
            </a:pPr>
            <a:r>
              <a:rPr lang="en-US" altLang="zh-CN" dirty="0">
                <a:solidFill>
                  <a:schemeClr val="tx2">
                    <a:lumMod val="75000"/>
                  </a:schemeClr>
                </a:solidFill>
                <a:latin typeface="Consolas" panose="020B0609020204030204" pitchFamily="49" charset="0"/>
                <a:cs typeface="Consolas" panose="020B0609020204030204" pitchFamily="49" charset="0"/>
              </a:rPr>
              <a:t>    mysql:8.0</a:t>
            </a:r>
          </a:p>
          <a:p>
            <a:endParaRPr kumimoji="1" lang="zh-CN" altLang="en-US" dirty="0"/>
          </a:p>
        </p:txBody>
      </p:sp>
      <p:sp>
        <p:nvSpPr>
          <p:cNvPr id="4" name="灯片编号占位符 3">
            <a:extLst>
              <a:ext uri="{FF2B5EF4-FFF2-40B4-BE49-F238E27FC236}">
                <a16:creationId xmlns:a16="http://schemas.microsoft.com/office/drawing/2014/main" id="{D8AB8988-D49F-8347-A4C3-E54574875973}"/>
              </a:ext>
            </a:extLst>
          </p:cNvPr>
          <p:cNvSpPr>
            <a:spLocks noGrp="1"/>
          </p:cNvSpPr>
          <p:nvPr>
            <p:ph type="sldNum" sz="quarter" idx="12"/>
          </p:nvPr>
        </p:nvSpPr>
        <p:spPr/>
        <p:txBody>
          <a:bodyPr/>
          <a:lstStyle/>
          <a:p>
            <a:fld id="{CB818ED7-1FAF-4BEC-A906-EB6564C334EB}" type="slidenum">
              <a:rPr lang="zh-CN" altLang="en-US" smtClean="0"/>
              <a:pPr/>
              <a:t>35</a:t>
            </a:fld>
            <a:endParaRPr lang="zh-CN" altLang="en-US" dirty="0"/>
          </a:p>
        </p:txBody>
      </p:sp>
    </p:spTree>
    <p:extLst>
      <p:ext uri="{BB962C8B-B14F-4D97-AF65-F5344CB8AC3E}">
        <p14:creationId xmlns:p14="http://schemas.microsoft.com/office/powerpoint/2010/main" val="42378276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7CD925-0DD0-EE49-BDE2-06BFD92A936F}"/>
              </a:ext>
            </a:extLst>
          </p:cNvPr>
          <p:cNvSpPr>
            <a:spLocks noGrp="1"/>
          </p:cNvSpPr>
          <p:nvPr>
            <p:ph type="title"/>
          </p:nvPr>
        </p:nvSpPr>
        <p:spPr/>
        <p:txBody>
          <a:bodyPr/>
          <a:lstStyle/>
          <a:p>
            <a:r>
              <a:rPr kumimoji="1" lang="en-US" altLang="zh-CN" dirty="0"/>
              <a:t>Multi container apps</a:t>
            </a:r>
            <a:endParaRPr kumimoji="1" lang="zh-CN" altLang="en-US" dirty="0"/>
          </a:p>
        </p:txBody>
      </p:sp>
      <p:sp>
        <p:nvSpPr>
          <p:cNvPr id="3" name="内容占位符 2">
            <a:extLst>
              <a:ext uri="{FF2B5EF4-FFF2-40B4-BE49-F238E27FC236}">
                <a16:creationId xmlns:a16="http://schemas.microsoft.com/office/drawing/2014/main" id="{8AD09495-9DF3-D642-AD3F-89E8BFC6EED0}"/>
              </a:ext>
            </a:extLst>
          </p:cNvPr>
          <p:cNvSpPr>
            <a:spLocks noGrp="1"/>
          </p:cNvSpPr>
          <p:nvPr>
            <p:ph idx="1"/>
          </p:nvPr>
        </p:nvSpPr>
        <p:spPr/>
        <p:txBody>
          <a:bodyPr>
            <a:normAutofit fontScale="85000" lnSpcReduction="20000"/>
          </a:bodyPr>
          <a:lstStyle/>
          <a:p>
            <a:r>
              <a:rPr lang="en-US" altLang="zh-CN" dirty="0"/>
              <a:t>Start MySQL</a:t>
            </a:r>
          </a:p>
          <a:p>
            <a:pPr lvl="1"/>
            <a:r>
              <a:rPr lang="en-US" altLang="zh-CN" dirty="0"/>
              <a:t>To confirm we have the database up and running, connect to the database and verify it connects.</a:t>
            </a:r>
          </a:p>
          <a:p>
            <a:pPr marL="571500" lvl="1" indent="0">
              <a:buNone/>
            </a:pPr>
            <a:r>
              <a:rPr lang="en-US" altLang="zh-CN" dirty="0">
                <a:solidFill>
                  <a:schemeClr val="tx2">
                    <a:lumMod val="75000"/>
                  </a:schemeClr>
                </a:solidFill>
                <a:latin typeface="Consolas" panose="020B0609020204030204" pitchFamily="49" charset="0"/>
                <a:cs typeface="Consolas" panose="020B0609020204030204" pitchFamily="49" charset="0"/>
              </a:rPr>
              <a:t>docker exec -it &lt;</a:t>
            </a:r>
            <a:r>
              <a:rPr lang="en-US" altLang="zh-CN" dirty="0" err="1">
                <a:solidFill>
                  <a:schemeClr val="tx2">
                    <a:lumMod val="75000"/>
                  </a:schemeClr>
                </a:solidFill>
                <a:highlight>
                  <a:srgbClr val="FFFF00"/>
                </a:highlight>
                <a:latin typeface="Consolas" panose="020B0609020204030204" pitchFamily="49" charset="0"/>
                <a:cs typeface="Consolas" panose="020B0609020204030204" pitchFamily="49" charset="0"/>
              </a:rPr>
              <a:t>mysql</a:t>
            </a:r>
            <a:r>
              <a:rPr lang="en-US" altLang="zh-CN" dirty="0">
                <a:solidFill>
                  <a:schemeClr val="tx2">
                    <a:lumMod val="75000"/>
                  </a:schemeClr>
                </a:solidFill>
                <a:highlight>
                  <a:srgbClr val="FFFF00"/>
                </a:highlight>
                <a:latin typeface="Consolas" panose="020B0609020204030204" pitchFamily="49" charset="0"/>
                <a:cs typeface="Consolas" panose="020B0609020204030204" pitchFamily="49" charset="0"/>
              </a:rPr>
              <a:t>-container-id</a:t>
            </a:r>
            <a:r>
              <a:rPr lang="en-US" altLang="zh-CN" dirty="0">
                <a:solidFill>
                  <a:schemeClr val="tx2">
                    <a:lumMod val="75000"/>
                  </a:schemeClr>
                </a:solidFill>
                <a:latin typeface="Consolas" panose="020B0609020204030204" pitchFamily="49" charset="0"/>
                <a:cs typeface="Consolas" panose="020B0609020204030204" pitchFamily="49" charset="0"/>
              </a:rPr>
              <a:t>&gt; </a:t>
            </a:r>
            <a:r>
              <a:rPr lang="en-US" altLang="zh-CN" dirty="0" err="1">
                <a:solidFill>
                  <a:schemeClr val="tx2">
                    <a:lumMod val="75000"/>
                  </a:schemeClr>
                </a:solidFill>
                <a:latin typeface="Consolas" panose="020B0609020204030204" pitchFamily="49" charset="0"/>
                <a:cs typeface="Consolas" panose="020B0609020204030204" pitchFamily="49" charset="0"/>
              </a:rPr>
              <a:t>mysql</a:t>
            </a:r>
            <a:r>
              <a:rPr lang="en-US" altLang="zh-CN" dirty="0">
                <a:solidFill>
                  <a:schemeClr val="tx2">
                    <a:lumMod val="75000"/>
                  </a:schemeClr>
                </a:solidFill>
                <a:latin typeface="Consolas" panose="020B0609020204030204" pitchFamily="49" charset="0"/>
                <a:cs typeface="Consolas" panose="020B0609020204030204" pitchFamily="49" charset="0"/>
              </a:rPr>
              <a:t> -u root -p </a:t>
            </a:r>
          </a:p>
          <a:p>
            <a:pPr marL="571500" lvl="1" indent="0">
              <a:buNone/>
            </a:pPr>
            <a:endParaRPr lang="en-US" altLang="zh-CN" dirty="0">
              <a:solidFill>
                <a:schemeClr val="tx2">
                  <a:lumMod val="75000"/>
                </a:schemeClr>
              </a:solidFill>
              <a:latin typeface="Consolas" panose="020B0609020204030204" pitchFamily="49" charset="0"/>
              <a:cs typeface="Consolas" panose="020B0609020204030204" pitchFamily="49" charset="0"/>
            </a:endParaRPr>
          </a:p>
          <a:p>
            <a:pPr lvl="1"/>
            <a:r>
              <a:rPr lang="en-US" altLang="zh-CN" dirty="0"/>
              <a:t>When the password prompt comes up, type in </a:t>
            </a:r>
            <a:r>
              <a:rPr lang="en-US" altLang="zh-CN" b="1" dirty="0"/>
              <a:t>secret</a:t>
            </a:r>
            <a:r>
              <a:rPr lang="en-US" altLang="zh-CN" dirty="0"/>
              <a:t>. In the MySQL shell, list the databases and verify you see the </a:t>
            </a:r>
            <a:r>
              <a:rPr lang="en-US" altLang="zh-CN" dirty="0" err="1"/>
              <a:t>todos</a:t>
            </a:r>
            <a:r>
              <a:rPr lang="en-US" altLang="zh-CN" dirty="0"/>
              <a:t> database.</a:t>
            </a:r>
          </a:p>
          <a:p>
            <a:pPr marL="571500" lvl="1" indent="0">
              <a:buNone/>
            </a:pPr>
            <a:r>
              <a:rPr lang="en-US" altLang="zh-CN" dirty="0" err="1">
                <a:solidFill>
                  <a:schemeClr val="tx2">
                    <a:lumMod val="75000"/>
                  </a:schemeClr>
                </a:solidFill>
                <a:latin typeface="Consolas" panose="020B0609020204030204" pitchFamily="49" charset="0"/>
                <a:cs typeface="Consolas" panose="020B0609020204030204" pitchFamily="49" charset="0"/>
              </a:rPr>
              <a:t>mysql</a:t>
            </a:r>
            <a:r>
              <a:rPr lang="en-US" altLang="zh-CN" dirty="0">
                <a:solidFill>
                  <a:schemeClr val="tx2">
                    <a:lumMod val="75000"/>
                  </a:schemeClr>
                </a:solidFill>
                <a:latin typeface="Consolas" panose="020B0609020204030204" pitchFamily="49" charset="0"/>
                <a:cs typeface="Consolas" panose="020B0609020204030204" pitchFamily="49" charset="0"/>
              </a:rPr>
              <a:t>&gt; SHOW DATABASES; </a:t>
            </a:r>
          </a:p>
          <a:p>
            <a:pPr marL="571500" lvl="1" indent="0">
              <a:buNone/>
            </a:pPr>
            <a:endParaRPr lang="en-US" altLang="zh-CN" dirty="0">
              <a:solidFill>
                <a:schemeClr val="tx2">
                  <a:lumMod val="75000"/>
                </a:schemeClr>
              </a:solidFill>
              <a:latin typeface="Consolas" panose="020B0609020204030204" pitchFamily="49" charset="0"/>
              <a:cs typeface="Consolas" panose="020B0609020204030204" pitchFamily="49" charset="0"/>
            </a:endParaRPr>
          </a:p>
          <a:p>
            <a:pPr lvl="1"/>
            <a:r>
              <a:rPr lang="en-US" altLang="zh-CN" dirty="0"/>
              <a:t>You should see output that looks like this:</a:t>
            </a:r>
          </a:p>
          <a:p>
            <a:pPr marL="571500" lvl="1" indent="0">
              <a:buNone/>
            </a:pPr>
            <a:r>
              <a:rPr lang="en-US" altLang="zh-CN" dirty="0">
                <a:solidFill>
                  <a:schemeClr val="tx2">
                    <a:lumMod val="75000"/>
                  </a:schemeClr>
                </a:solidFill>
                <a:latin typeface="Consolas" panose="020B0609020204030204" pitchFamily="49" charset="0"/>
                <a:cs typeface="Consolas" panose="020B0609020204030204" pitchFamily="49" charset="0"/>
              </a:rPr>
              <a:t>+--------------------+ </a:t>
            </a:r>
          </a:p>
          <a:p>
            <a:pPr marL="571500" lvl="1" indent="0">
              <a:buNone/>
            </a:pPr>
            <a:r>
              <a:rPr lang="en-US" altLang="zh-CN" dirty="0">
                <a:solidFill>
                  <a:schemeClr val="tx2">
                    <a:lumMod val="75000"/>
                  </a:schemeClr>
                </a:solidFill>
                <a:latin typeface="Consolas" panose="020B0609020204030204" pitchFamily="49" charset="0"/>
                <a:cs typeface="Consolas" panose="020B0609020204030204" pitchFamily="49" charset="0"/>
              </a:rPr>
              <a:t>| Database </a:t>
            </a:r>
            <a:r>
              <a:rPr lang="zh-CN" altLang="en-US" dirty="0">
                <a:solidFill>
                  <a:schemeClr val="tx2">
                    <a:lumMod val="75000"/>
                  </a:schemeClr>
                </a:solidFill>
                <a:latin typeface="Consolas" panose="020B0609020204030204" pitchFamily="49" charset="0"/>
                <a:cs typeface="Consolas" panose="020B0609020204030204" pitchFamily="49" charset="0"/>
              </a:rPr>
              <a:t>          </a:t>
            </a:r>
            <a:r>
              <a:rPr lang="en-US" altLang="zh-CN" dirty="0">
                <a:solidFill>
                  <a:schemeClr val="tx2">
                    <a:lumMod val="75000"/>
                  </a:schemeClr>
                </a:solidFill>
                <a:latin typeface="Consolas" panose="020B0609020204030204" pitchFamily="49" charset="0"/>
                <a:cs typeface="Consolas" panose="020B0609020204030204" pitchFamily="49" charset="0"/>
              </a:rPr>
              <a:t>|</a:t>
            </a:r>
          </a:p>
          <a:p>
            <a:pPr marL="571500" lvl="1" indent="0">
              <a:buNone/>
            </a:pPr>
            <a:r>
              <a:rPr lang="en-US" altLang="zh-CN" dirty="0">
                <a:solidFill>
                  <a:schemeClr val="tx2">
                    <a:lumMod val="75000"/>
                  </a:schemeClr>
                </a:solidFill>
                <a:latin typeface="Consolas" panose="020B0609020204030204" pitchFamily="49" charset="0"/>
                <a:cs typeface="Consolas" panose="020B0609020204030204" pitchFamily="49" charset="0"/>
              </a:rPr>
              <a:t>+--------------------+ </a:t>
            </a:r>
          </a:p>
          <a:p>
            <a:pPr marL="571500" lvl="1" indent="0">
              <a:buNone/>
            </a:pPr>
            <a:r>
              <a:rPr lang="en-US" altLang="zh-CN" dirty="0">
                <a:solidFill>
                  <a:schemeClr val="tx2">
                    <a:lumMod val="75000"/>
                  </a:schemeClr>
                </a:solidFill>
                <a:latin typeface="Consolas" panose="020B0609020204030204" pitchFamily="49" charset="0"/>
                <a:cs typeface="Consolas" panose="020B0609020204030204" pitchFamily="49" charset="0"/>
              </a:rPr>
              <a:t>| </a:t>
            </a:r>
            <a:r>
              <a:rPr lang="en-US" altLang="zh-CN" dirty="0" err="1">
                <a:solidFill>
                  <a:schemeClr val="tx2">
                    <a:lumMod val="75000"/>
                  </a:schemeClr>
                </a:solidFill>
                <a:latin typeface="Consolas" panose="020B0609020204030204" pitchFamily="49" charset="0"/>
                <a:cs typeface="Consolas" panose="020B0609020204030204" pitchFamily="49" charset="0"/>
              </a:rPr>
              <a:t>information_schema</a:t>
            </a:r>
            <a:r>
              <a:rPr lang="en-US" altLang="zh-CN" dirty="0">
                <a:solidFill>
                  <a:schemeClr val="tx2">
                    <a:lumMod val="75000"/>
                  </a:schemeClr>
                </a:solidFill>
                <a:latin typeface="Consolas" panose="020B0609020204030204" pitchFamily="49" charset="0"/>
                <a:cs typeface="Consolas" panose="020B0609020204030204" pitchFamily="49" charset="0"/>
              </a:rPr>
              <a:t> | </a:t>
            </a:r>
          </a:p>
          <a:p>
            <a:pPr marL="571500" lvl="1" indent="0">
              <a:buNone/>
            </a:pPr>
            <a:r>
              <a:rPr lang="en-US" altLang="zh-CN" dirty="0">
                <a:solidFill>
                  <a:schemeClr val="tx2">
                    <a:lumMod val="75000"/>
                  </a:schemeClr>
                </a:solidFill>
                <a:latin typeface="Consolas" panose="020B0609020204030204" pitchFamily="49" charset="0"/>
                <a:cs typeface="Consolas" panose="020B0609020204030204" pitchFamily="49" charset="0"/>
              </a:rPr>
              <a:t>| </a:t>
            </a:r>
            <a:r>
              <a:rPr lang="en-US" altLang="zh-CN" dirty="0" err="1">
                <a:solidFill>
                  <a:schemeClr val="tx2">
                    <a:lumMod val="75000"/>
                  </a:schemeClr>
                </a:solidFill>
                <a:latin typeface="Consolas" panose="020B0609020204030204" pitchFamily="49" charset="0"/>
                <a:cs typeface="Consolas" panose="020B0609020204030204" pitchFamily="49" charset="0"/>
              </a:rPr>
              <a:t>mysql</a:t>
            </a:r>
            <a:r>
              <a:rPr lang="en-US" altLang="zh-CN" dirty="0">
                <a:solidFill>
                  <a:schemeClr val="tx2">
                    <a:lumMod val="75000"/>
                  </a:schemeClr>
                </a:solidFill>
                <a:latin typeface="Consolas" panose="020B0609020204030204" pitchFamily="49" charset="0"/>
                <a:cs typeface="Consolas" panose="020B0609020204030204" pitchFamily="49" charset="0"/>
              </a:rPr>
              <a:t> </a:t>
            </a:r>
            <a:r>
              <a:rPr lang="zh-CN" altLang="en-US" dirty="0">
                <a:solidFill>
                  <a:schemeClr val="tx2">
                    <a:lumMod val="75000"/>
                  </a:schemeClr>
                </a:solidFill>
                <a:latin typeface="Consolas" panose="020B0609020204030204" pitchFamily="49" charset="0"/>
                <a:cs typeface="Consolas" panose="020B0609020204030204" pitchFamily="49" charset="0"/>
              </a:rPr>
              <a:t>             </a:t>
            </a:r>
            <a:r>
              <a:rPr lang="en-US" altLang="zh-CN" dirty="0">
                <a:solidFill>
                  <a:schemeClr val="tx2">
                    <a:lumMod val="75000"/>
                  </a:schemeClr>
                </a:solidFill>
                <a:latin typeface="Consolas" panose="020B0609020204030204" pitchFamily="49" charset="0"/>
                <a:cs typeface="Consolas" panose="020B0609020204030204" pitchFamily="49" charset="0"/>
              </a:rPr>
              <a:t>| </a:t>
            </a:r>
          </a:p>
          <a:p>
            <a:pPr marL="571500" lvl="1" indent="0">
              <a:buNone/>
            </a:pPr>
            <a:r>
              <a:rPr lang="en-US" altLang="zh-CN" dirty="0">
                <a:solidFill>
                  <a:schemeClr val="tx2">
                    <a:lumMod val="75000"/>
                  </a:schemeClr>
                </a:solidFill>
                <a:latin typeface="Consolas" panose="020B0609020204030204" pitchFamily="49" charset="0"/>
                <a:cs typeface="Consolas" panose="020B0609020204030204" pitchFamily="49" charset="0"/>
              </a:rPr>
              <a:t>| </a:t>
            </a:r>
            <a:r>
              <a:rPr lang="en-US" altLang="zh-CN" dirty="0" err="1">
                <a:solidFill>
                  <a:schemeClr val="tx2">
                    <a:lumMod val="75000"/>
                  </a:schemeClr>
                </a:solidFill>
                <a:latin typeface="Consolas" panose="020B0609020204030204" pitchFamily="49" charset="0"/>
                <a:cs typeface="Consolas" panose="020B0609020204030204" pitchFamily="49" charset="0"/>
              </a:rPr>
              <a:t>performance_schema</a:t>
            </a:r>
            <a:r>
              <a:rPr lang="en-US" altLang="zh-CN" dirty="0">
                <a:solidFill>
                  <a:schemeClr val="tx2">
                    <a:lumMod val="75000"/>
                  </a:schemeClr>
                </a:solidFill>
                <a:latin typeface="Consolas" panose="020B0609020204030204" pitchFamily="49" charset="0"/>
                <a:cs typeface="Consolas" panose="020B0609020204030204" pitchFamily="49" charset="0"/>
              </a:rPr>
              <a:t> | </a:t>
            </a:r>
          </a:p>
          <a:p>
            <a:pPr marL="571500" lvl="1" indent="0">
              <a:buNone/>
            </a:pPr>
            <a:r>
              <a:rPr lang="en-US" altLang="zh-CN" dirty="0">
                <a:solidFill>
                  <a:schemeClr val="tx2">
                    <a:lumMod val="75000"/>
                  </a:schemeClr>
                </a:solidFill>
                <a:latin typeface="Consolas" panose="020B0609020204030204" pitchFamily="49" charset="0"/>
                <a:cs typeface="Consolas" panose="020B0609020204030204" pitchFamily="49" charset="0"/>
              </a:rPr>
              <a:t>| sys </a:t>
            </a:r>
            <a:r>
              <a:rPr lang="zh-CN" altLang="en-US" dirty="0">
                <a:solidFill>
                  <a:schemeClr val="tx2">
                    <a:lumMod val="75000"/>
                  </a:schemeClr>
                </a:solidFill>
                <a:latin typeface="Consolas" panose="020B0609020204030204" pitchFamily="49" charset="0"/>
                <a:cs typeface="Consolas" panose="020B0609020204030204" pitchFamily="49" charset="0"/>
              </a:rPr>
              <a:t>               </a:t>
            </a:r>
            <a:r>
              <a:rPr lang="en-US" altLang="zh-CN" dirty="0">
                <a:solidFill>
                  <a:schemeClr val="tx2">
                    <a:lumMod val="75000"/>
                  </a:schemeClr>
                </a:solidFill>
                <a:latin typeface="Consolas" panose="020B0609020204030204" pitchFamily="49" charset="0"/>
                <a:cs typeface="Consolas" panose="020B0609020204030204" pitchFamily="49" charset="0"/>
              </a:rPr>
              <a:t>| </a:t>
            </a:r>
          </a:p>
          <a:p>
            <a:pPr marL="571500" lvl="1" indent="0">
              <a:buNone/>
            </a:pPr>
            <a:r>
              <a:rPr lang="en-US" altLang="zh-CN" dirty="0">
                <a:solidFill>
                  <a:schemeClr val="tx2">
                    <a:lumMod val="75000"/>
                  </a:schemeClr>
                </a:solidFill>
                <a:latin typeface="Consolas" panose="020B0609020204030204" pitchFamily="49" charset="0"/>
                <a:cs typeface="Consolas" panose="020B0609020204030204" pitchFamily="49" charset="0"/>
              </a:rPr>
              <a:t>| </a:t>
            </a:r>
            <a:r>
              <a:rPr lang="en-US" altLang="zh-CN" dirty="0" err="1">
                <a:solidFill>
                  <a:schemeClr val="tx2">
                    <a:lumMod val="75000"/>
                  </a:schemeClr>
                </a:solidFill>
                <a:latin typeface="Consolas" panose="020B0609020204030204" pitchFamily="49" charset="0"/>
                <a:cs typeface="Consolas" panose="020B0609020204030204" pitchFamily="49" charset="0"/>
              </a:rPr>
              <a:t>todos</a:t>
            </a:r>
            <a:r>
              <a:rPr lang="zh-CN" altLang="en-US" dirty="0">
                <a:solidFill>
                  <a:schemeClr val="tx2">
                    <a:lumMod val="75000"/>
                  </a:schemeClr>
                </a:solidFill>
                <a:latin typeface="Consolas" panose="020B0609020204030204" pitchFamily="49" charset="0"/>
                <a:cs typeface="Consolas" panose="020B0609020204030204" pitchFamily="49" charset="0"/>
              </a:rPr>
              <a:t>             </a:t>
            </a:r>
            <a:r>
              <a:rPr lang="en-US" altLang="zh-CN" dirty="0">
                <a:solidFill>
                  <a:schemeClr val="tx2">
                    <a:lumMod val="75000"/>
                  </a:schemeClr>
                </a:solidFill>
                <a:latin typeface="Consolas" panose="020B0609020204030204" pitchFamily="49" charset="0"/>
                <a:cs typeface="Consolas" panose="020B0609020204030204" pitchFamily="49" charset="0"/>
              </a:rPr>
              <a:t> | </a:t>
            </a:r>
          </a:p>
          <a:p>
            <a:pPr marL="571500" lvl="1" indent="0">
              <a:buNone/>
            </a:pPr>
            <a:r>
              <a:rPr lang="en-US" altLang="zh-CN" dirty="0">
                <a:solidFill>
                  <a:schemeClr val="tx2">
                    <a:lumMod val="75000"/>
                  </a:schemeClr>
                </a:solidFill>
                <a:latin typeface="Consolas" panose="020B0609020204030204" pitchFamily="49" charset="0"/>
                <a:cs typeface="Consolas" panose="020B0609020204030204" pitchFamily="49" charset="0"/>
              </a:rPr>
              <a:t>+--------------------+ </a:t>
            </a:r>
          </a:p>
          <a:p>
            <a:pPr marL="571500" lvl="1" indent="0">
              <a:buNone/>
            </a:pPr>
            <a:r>
              <a:rPr lang="en-US" altLang="zh-CN" dirty="0">
                <a:solidFill>
                  <a:schemeClr val="tx2">
                    <a:lumMod val="75000"/>
                  </a:schemeClr>
                </a:solidFill>
                <a:latin typeface="Consolas" panose="020B0609020204030204" pitchFamily="49" charset="0"/>
                <a:cs typeface="Consolas" panose="020B0609020204030204" pitchFamily="49" charset="0"/>
              </a:rPr>
              <a:t>5 rows in set (0.00 sec)</a:t>
            </a:r>
            <a:endParaRPr lang="en-US" altLang="zh-CN" dirty="0"/>
          </a:p>
          <a:p>
            <a:endParaRPr kumimoji="1" lang="zh-CN" altLang="en-US" dirty="0"/>
          </a:p>
        </p:txBody>
      </p:sp>
      <p:sp>
        <p:nvSpPr>
          <p:cNvPr id="4" name="灯片编号占位符 3">
            <a:extLst>
              <a:ext uri="{FF2B5EF4-FFF2-40B4-BE49-F238E27FC236}">
                <a16:creationId xmlns:a16="http://schemas.microsoft.com/office/drawing/2014/main" id="{D8AB8988-D49F-8347-A4C3-E54574875973}"/>
              </a:ext>
            </a:extLst>
          </p:cNvPr>
          <p:cNvSpPr>
            <a:spLocks noGrp="1"/>
          </p:cNvSpPr>
          <p:nvPr>
            <p:ph type="sldNum" sz="quarter" idx="12"/>
          </p:nvPr>
        </p:nvSpPr>
        <p:spPr/>
        <p:txBody>
          <a:bodyPr/>
          <a:lstStyle/>
          <a:p>
            <a:fld id="{CB818ED7-1FAF-4BEC-A906-EB6564C334EB}" type="slidenum">
              <a:rPr lang="zh-CN" altLang="en-US" smtClean="0"/>
              <a:pPr/>
              <a:t>36</a:t>
            </a:fld>
            <a:endParaRPr lang="zh-CN" altLang="en-US" dirty="0"/>
          </a:p>
        </p:txBody>
      </p:sp>
    </p:spTree>
    <p:extLst>
      <p:ext uri="{BB962C8B-B14F-4D97-AF65-F5344CB8AC3E}">
        <p14:creationId xmlns:p14="http://schemas.microsoft.com/office/powerpoint/2010/main" val="14126372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7CD925-0DD0-EE49-BDE2-06BFD92A936F}"/>
              </a:ext>
            </a:extLst>
          </p:cNvPr>
          <p:cNvSpPr>
            <a:spLocks noGrp="1"/>
          </p:cNvSpPr>
          <p:nvPr>
            <p:ph type="title"/>
          </p:nvPr>
        </p:nvSpPr>
        <p:spPr/>
        <p:txBody>
          <a:bodyPr/>
          <a:lstStyle/>
          <a:p>
            <a:r>
              <a:rPr kumimoji="1" lang="en-US" altLang="zh-CN" dirty="0"/>
              <a:t>Multi container apps</a:t>
            </a:r>
            <a:endParaRPr kumimoji="1" lang="zh-CN" altLang="en-US" dirty="0"/>
          </a:p>
        </p:txBody>
      </p:sp>
      <p:sp>
        <p:nvSpPr>
          <p:cNvPr id="3" name="内容占位符 2">
            <a:extLst>
              <a:ext uri="{FF2B5EF4-FFF2-40B4-BE49-F238E27FC236}">
                <a16:creationId xmlns:a16="http://schemas.microsoft.com/office/drawing/2014/main" id="{8AD09495-9DF3-D642-AD3F-89E8BFC6EED0}"/>
              </a:ext>
            </a:extLst>
          </p:cNvPr>
          <p:cNvSpPr>
            <a:spLocks noGrp="1"/>
          </p:cNvSpPr>
          <p:nvPr>
            <p:ph idx="1"/>
          </p:nvPr>
        </p:nvSpPr>
        <p:spPr/>
        <p:txBody>
          <a:bodyPr>
            <a:normAutofit/>
          </a:bodyPr>
          <a:lstStyle/>
          <a:p>
            <a:r>
              <a:rPr lang="en-US" altLang="zh-CN" dirty="0"/>
              <a:t>Connect to MySQL</a:t>
            </a:r>
          </a:p>
          <a:p>
            <a:pPr lvl="1"/>
            <a:r>
              <a:rPr lang="en-US" altLang="zh-CN" dirty="0"/>
              <a:t>We’re going to make use of the </a:t>
            </a:r>
            <a:r>
              <a:rPr lang="en-US" altLang="zh-CN" dirty="0">
                <a:hlinkClick r:id="rId2"/>
              </a:rPr>
              <a:t>nicolaka/netshoot</a:t>
            </a:r>
            <a:r>
              <a:rPr lang="en-US" altLang="zh-CN" dirty="0"/>
              <a:t> container, </a:t>
            </a:r>
          </a:p>
          <a:p>
            <a:pPr lvl="2"/>
            <a:r>
              <a:rPr lang="en-US" altLang="zh-CN" dirty="0"/>
              <a:t>which ships with a </a:t>
            </a:r>
            <a:r>
              <a:rPr lang="en-US" altLang="zh-CN" i="1" dirty="0"/>
              <a:t>lot</a:t>
            </a:r>
            <a:r>
              <a:rPr lang="en-US" altLang="zh-CN" dirty="0"/>
              <a:t> of tools that are useful for troubleshooting or debugging networking issues.</a:t>
            </a:r>
          </a:p>
          <a:p>
            <a:pPr lvl="2"/>
            <a:endParaRPr lang="en-US" altLang="zh-CN" dirty="0"/>
          </a:p>
          <a:p>
            <a:pPr lvl="1"/>
            <a:r>
              <a:rPr lang="en-US" altLang="zh-CN" dirty="0"/>
              <a:t>Start a new container using the </a:t>
            </a:r>
            <a:r>
              <a:rPr lang="en-US" altLang="zh-CN" dirty="0" err="1">
                <a:solidFill>
                  <a:srgbClr val="FF0000"/>
                </a:solidFill>
              </a:rPr>
              <a:t>nicolaka</a:t>
            </a:r>
            <a:r>
              <a:rPr lang="en-US" altLang="zh-CN" dirty="0">
                <a:solidFill>
                  <a:srgbClr val="FF0000"/>
                </a:solidFill>
              </a:rPr>
              <a:t>/</a:t>
            </a:r>
            <a:r>
              <a:rPr lang="en-US" altLang="zh-CN" dirty="0" err="1">
                <a:solidFill>
                  <a:srgbClr val="FF0000"/>
                </a:solidFill>
              </a:rPr>
              <a:t>netshoot</a:t>
            </a:r>
            <a:r>
              <a:rPr lang="en-US" altLang="zh-CN" dirty="0">
                <a:solidFill>
                  <a:srgbClr val="FF0000"/>
                </a:solidFill>
              </a:rPr>
              <a:t> </a:t>
            </a:r>
            <a:r>
              <a:rPr lang="en-US" altLang="zh-CN" dirty="0"/>
              <a:t>image. Make sure to connect it to the same network.</a:t>
            </a:r>
          </a:p>
          <a:p>
            <a:pPr marL="534591" lvl="1" indent="0">
              <a:buNone/>
            </a:pPr>
            <a:r>
              <a:rPr lang="en-US" altLang="zh-CN" dirty="0">
                <a:solidFill>
                  <a:schemeClr val="tx2">
                    <a:lumMod val="75000"/>
                  </a:schemeClr>
                </a:solidFill>
                <a:latin typeface="Consolas" panose="020B0609020204030204" pitchFamily="49" charset="0"/>
                <a:cs typeface="Consolas" panose="020B0609020204030204" pitchFamily="49" charset="0"/>
              </a:rPr>
              <a:t>docker run -it --network </a:t>
            </a:r>
            <a:r>
              <a:rPr lang="en-US" altLang="zh-CN" dirty="0" err="1">
                <a:solidFill>
                  <a:schemeClr val="tx2">
                    <a:lumMod val="75000"/>
                  </a:schemeClr>
                </a:solidFill>
                <a:latin typeface="Consolas" panose="020B0609020204030204" pitchFamily="49" charset="0"/>
                <a:cs typeface="Consolas" panose="020B0609020204030204" pitchFamily="49" charset="0"/>
              </a:rPr>
              <a:t>todo</a:t>
            </a:r>
            <a:r>
              <a:rPr lang="en-US" altLang="zh-CN" dirty="0">
                <a:solidFill>
                  <a:schemeClr val="tx2">
                    <a:lumMod val="75000"/>
                  </a:schemeClr>
                </a:solidFill>
                <a:latin typeface="Consolas" panose="020B0609020204030204" pitchFamily="49" charset="0"/>
                <a:cs typeface="Consolas" panose="020B0609020204030204" pitchFamily="49" charset="0"/>
              </a:rPr>
              <a:t>-app </a:t>
            </a:r>
            <a:r>
              <a:rPr lang="en-US" altLang="zh-CN" dirty="0" err="1">
                <a:solidFill>
                  <a:schemeClr val="tx2">
                    <a:lumMod val="75000"/>
                  </a:schemeClr>
                </a:solidFill>
                <a:latin typeface="Consolas" panose="020B0609020204030204" pitchFamily="49" charset="0"/>
                <a:cs typeface="Consolas" panose="020B0609020204030204" pitchFamily="49" charset="0"/>
              </a:rPr>
              <a:t>nicolaka</a:t>
            </a:r>
            <a:r>
              <a:rPr lang="en-US" altLang="zh-CN" dirty="0">
                <a:solidFill>
                  <a:schemeClr val="tx2">
                    <a:lumMod val="75000"/>
                  </a:schemeClr>
                </a:solidFill>
                <a:latin typeface="Consolas" panose="020B0609020204030204" pitchFamily="49" charset="0"/>
                <a:cs typeface="Consolas" panose="020B0609020204030204" pitchFamily="49" charset="0"/>
              </a:rPr>
              <a:t>/</a:t>
            </a:r>
            <a:r>
              <a:rPr lang="en-US" altLang="zh-CN" dirty="0" err="1">
                <a:solidFill>
                  <a:schemeClr val="tx2">
                    <a:lumMod val="75000"/>
                  </a:schemeClr>
                </a:solidFill>
                <a:latin typeface="Consolas" panose="020B0609020204030204" pitchFamily="49" charset="0"/>
                <a:cs typeface="Consolas" panose="020B0609020204030204" pitchFamily="49" charset="0"/>
              </a:rPr>
              <a:t>netshoot</a:t>
            </a:r>
            <a:endParaRPr lang="en-US" altLang="zh-CN" dirty="0">
              <a:solidFill>
                <a:schemeClr val="tx2">
                  <a:lumMod val="75000"/>
                </a:schemeClr>
              </a:solidFill>
              <a:latin typeface="Consolas" panose="020B0609020204030204" pitchFamily="49" charset="0"/>
              <a:cs typeface="Consolas" panose="020B0609020204030204" pitchFamily="49" charset="0"/>
            </a:endParaRPr>
          </a:p>
          <a:p>
            <a:pPr lvl="2"/>
            <a:endParaRPr lang="en-US" altLang="zh-CN" dirty="0"/>
          </a:p>
          <a:p>
            <a:pPr lvl="1"/>
            <a:r>
              <a:rPr lang="en-US" altLang="zh-CN" dirty="0"/>
              <a:t>Inside the container, we’re going to use the </a:t>
            </a:r>
            <a:r>
              <a:rPr lang="en-US" altLang="zh-CN" dirty="0">
                <a:solidFill>
                  <a:srgbClr val="FF0000"/>
                </a:solidFill>
              </a:rPr>
              <a:t>dig</a:t>
            </a:r>
            <a:r>
              <a:rPr lang="en-US" altLang="zh-CN" dirty="0"/>
              <a:t> command, which is a useful DNS tool. </a:t>
            </a:r>
          </a:p>
          <a:p>
            <a:pPr lvl="1"/>
            <a:r>
              <a:rPr lang="en-US" altLang="zh-CN" dirty="0"/>
              <a:t>We’re going to look up the IP address for the hostname </a:t>
            </a:r>
            <a:r>
              <a:rPr lang="en-US" altLang="zh-CN" dirty="0" err="1"/>
              <a:t>mysql</a:t>
            </a:r>
            <a:r>
              <a:rPr lang="en-US" altLang="zh-CN" dirty="0"/>
              <a:t>.</a:t>
            </a:r>
          </a:p>
          <a:p>
            <a:pPr marL="534591" lvl="1" indent="0">
              <a:buNone/>
            </a:pPr>
            <a:r>
              <a:rPr lang="en-US" altLang="zh-CN" dirty="0">
                <a:solidFill>
                  <a:schemeClr val="tx2">
                    <a:lumMod val="75000"/>
                  </a:schemeClr>
                </a:solidFill>
                <a:latin typeface="Consolas" panose="020B0609020204030204" pitchFamily="49" charset="0"/>
                <a:cs typeface="Consolas" panose="020B0609020204030204" pitchFamily="49" charset="0"/>
              </a:rPr>
              <a:t>dig </a:t>
            </a:r>
            <a:r>
              <a:rPr lang="en-US" altLang="zh-CN" dirty="0" err="1">
                <a:solidFill>
                  <a:schemeClr val="tx2">
                    <a:lumMod val="75000"/>
                  </a:schemeClr>
                </a:solidFill>
                <a:latin typeface="Consolas" panose="020B0609020204030204" pitchFamily="49" charset="0"/>
                <a:cs typeface="Consolas" panose="020B0609020204030204" pitchFamily="49" charset="0"/>
              </a:rPr>
              <a:t>mysql</a:t>
            </a:r>
            <a:endParaRPr lang="en-US" altLang="zh-CN" dirty="0">
              <a:solidFill>
                <a:schemeClr val="tx2">
                  <a:lumMod val="75000"/>
                </a:schemeClr>
              </a:solidFill>
              <a:latin typeface="Consolas" panose="020B0609020204030204" pitchFamily="49" charset="0"/>
              <a:cs typeface="Consolas" panose="020B0609020204030204" pitchFamily="49" charset="0"/>
            </a:endParaRPr>
          </a:p>
          <a:p>
            <a:endParaRPr kumimoji="1" lang="zh-CN" altLang="en-US" dirty="0"/>
          </a:p>
        </p:txBody>
      </p:sp>
      <p:sp>
        <p:nvSpPr>
          <p:cNvPr id="4" name="灯片编号占位符 3">
            <a:extLst>
              <a:ext uri="{FF2B5EF4-FFF2-40B4-BE49-F238E27FC236}">
                <a16:creationId xmlns:a16="http://schemas.microsoft.com/office/drawing/2014/main" id="{D8AB8988-D49F-8347-A4C3-E54574875973}"/>
              </a:ext>
            </a:extLst>
          </p:cNvPr>
          <p:cNvSpPr>
            <a:spLocks noGrp="1"/>
          </p:cNvSpPr>
          <p:nvPr>
            <p:ph type="sldNum" sz="quarter" idx="12"/>
          </p:nvPr>
        </p:nvSpPr>
        <p:spPr/>
        <p:txBody>
          <a:bodyPr/>
          <a:lstStyle/>
          <a:p>
            <a:fld id="{CB818ED7-1FAF-4BEC-A906-EB6564C334EB}" type="slidenum">
              <a:rPr lang="zh-CN" altLang="en-US" smtClean="0"/>
              <a:pPr/>
              <a:t>37</a:t>
            </a:fld>
            <a:endParaRPr lang="zh-CN" altLang="en-US" dirty="0"/>
          </a:p>
        </p:txBody>
      </p:sp>
    </p:spTree>
    <p:extLst>
      <p:ext uri="{BB962C8B-B14F-4D97-AF65-F5344CB8AC3E}">
        <p14:creationId xmlns:p14="http://schemas.microsoft.com/office/powerpoint/2010/main" val="22341354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7CD925-0DD0-EE49-BDE2-06BFD92A936F}"/>
              </a:ext>
            </a:extLst>
          </p:cNvPr>
          <p:cNvSpPr>
            <a:spLocks noGrp="1"/>
          </p:cNvSpPr>
          <p:nvPr>
            <p:ph type="title"/>
          </p:nvPr>
        </p:nvSpPr>
        <p:spPr/>
        <p:txBody>
          <a:bodyPr/>
          <a:lstStyle/>
          <a:p>
            <a:r>
              <a:rPr kumimoji="1" lang="en-US" altLang="zh-CN" dirty="0"/>
              <a:t>Multi container apps</a:t>
            </a:r>
            <a:endParaRPr kumimoji="1" lang="zh-CN" altLang="en-US" dirty="0"/>
          </a:p>
        </p:txBody>
      </p:sp>
      <p:sp>
        <p:nvSpPr>
          <p:cNvPr id="3" name="内容占位符 2">
            <a:extLst>
              <a:ext uri="{FF2B5EF4-FFF2-40B4-BE49-F238E27FC236}">
                <a16:creationId xmlns:a16="http://schemas.microsoft.com/office/drawing/2014/main" id="{8AD09495-9DF3-D642-AD3F-89E8BFC6EED0}"/>
              </a:ext>
            </a:extLst>
          </p:cNvPr>
          <p:cNvSpPr>
            <a:spLocks noGrp="1"/>
          </p:cNvSpPr>
          <p:nvPr>
            <p:ph idx="1"/>
          </p:nvPr>
        </p:nvSpPr>
        <p:spPr/>
        <p:txBody>
          <a:bodyPr>
            <a:normAutofit/>
          </a:bodyPr>
          <a:lstStyle/>
          <a:p>
            <a:r>
              <a:rPr lang="en-US" altLang="zh-CN" dirty="0"/>
              <a:t>Run your app with MySQL</a:t>
            </a:r>
          </a:p>
          <a:p>
            <a:pPr marL="685800" lvl="1" indent="-342900">
              <a:buFont typeface="+mj-lt"/>
              <a:buAutoNum type="arabicPeriod"/>
            </a:pPr>
            <a:r>
              <a:rPr lang="en-US" altLang="zh-CN" dirty="0"/>
              <a:t>Specify each of the previous environment variables, as well as connect the container to your app network. Make sure that you are in the getting-started-app directory when you run this command.</a:t>
            </a:r>
          </a:p>
          <a:p>
            <a:pPr marL="342900" lvl="1" indent="0">
              <a:buNone/>
            </a:pPr>
            <a:r>
              <a:rPr lang="en-US" altLang="zh-CN" dirty="0">
                <a:solidFill>
                  <a:schemeClr val="tx2">
                    <a:lumMod val="75000"/>
                  </a:schemeClr>
                </a:solidFill>
                <a:latin typeface="Consolas" panose="020B0609020204030204" pitchFamily="49" charset="0"/>
                <a:cs typeface="Consolas" panose="020B0609020204030204" pitchFamily="49" charset="0"/>
              </a:rPr>
              <a:t>  docker run -</a:t>
            </a:r>
            <a:r>
              <a:rPr lang="en-US" altLang="zh-CN" dirty="0" err="1">
                <a:solidFill>
                  <a:schemeClr val="tx2">
                    <a:lumMod val="75000"/>
                  </a:schemeClr>
                </a:solidFill>
                <a:latin typeface="Consolas" panose="020B0609020204030204" pitchFamily="49" charset="0"/>
                <a:cs typeface="Consolas" panose="020B0609020204030204" pitchFamily="49" charset="0"/>
              </a:rPr>
              <a:t>dp</a:t>
            </a:r>
            <a:r>
              <a:rPr lang="en-US" altLang="zh-CN" dirty="0">
                <a:solidFill>
                  <a:schemeClr val="tx2">
                    <a:lumMod val="75000"/>
                  </a:schemeClr>
                </a:solidFill>
                <a:latin typeface="Consolas" panose="020B0609020204030204" pitchFamily="49" charset="0"/>
                <a:cs typeface="Consolas" panose="020B0609020204030204" pitchFamily="49" charset="0"/>
              </a:rPr>
              <a:t> 127.0.0.1:3000:3000 \</a:t>
            </a:r>
          </a:p>
          <a:p>
            <a:pPr marL="534591" lvl="1" indent="0">
              <a:buNone/>
            </a:pPr>
            <a:r>
              <a:rPr lang="en-US" altLang="zh-CN" dirty="0">
                <a:solidFill>
                  <a:schemeClr val="tx2">
                    <a:lumMod val="75000"/>
                  </a:schemeClr>
                </a:solidFill>
                <a:latin typeface="Consolas" panose="020B0609020204030204" pitchFamily="49" charset="0"/>
                <a:cs typeface="Consolas" panose="020B0609020204030204" pitchFamily="49" charset="0"/>
              </a:rPr>
              <a:t>  -w /app -v "$(</a:t>
            </a:r>
            <a:r>
              <a:rPr lang="en-US" altLang="zh-CN" dirty="0" err="1">
                <a:solidFill>
                  <a:schemeClr val="tx2">
                    <a:lumMod val="75000"/>
                  </a:schemeClr>
                </a:solidFill>
                <a:latin typeface="Consolas" panose="020B0609020204030204" pitchFamily="49" charset="0"/>
                <a:cs typeface="Consolas" panose="020B0609020204030204" pitchFamily="49" charset="0"/>
              </a:rPr>
              <a:t>pwd</a:t>
            </a:r>
            <a:r>
              <a:rPr lang="en-US" altLang="zh-CN" dirty="0">
                <a:solidFill>
                  <a:schemeClr val="tx2">
                    <a:lumMod val="75000"/>
                  </a:schemeClr>
                </a:solidFill>
                <a:latin typeface="Consolas" panose="020B0609020204030204" pitchFamily="49" charset="0"/>
                <a:cs typeface="Consolas" panose="020B0609020204030204" pitchFamily="49" charset="0"/>
              </a:rPr>
              <a:t>):/app" \</a:t>
            </a:r>
          </a:p>
          <a:p>
            <a:pPr marL="534591" lvl="1" indent="0">
              <a:buNone/>
            </a:pPr>
            <a:r>
              <a:rPr lang="en-US" altLang="zh-CN" dirty="0">
                <a:solidFill>
                  <a:schemeClr val="tx2">
                    <a:lumMod val="75000"/>
                  </a:schemeClr>
                </a:solidFill>
                <a:latin typeface="Consolas" panose="020B0609020204030204" pitchFamily="49" charset="0"/>
                <a:cs typeface="Consolas" panose="020B0609020204030204" pitchFamily="49" charset="0"/>
              </a:rPr>
              <a:t>  --network </a:t>
            </a:r>
            <a:r>
              <a:rPr lang="en-US" altLang="zh-CN" dirty="0" err="1">
                <a:solidFill>
                  <a:schemeClr val="tx2">
                    <a:lumMod val="75000"/>
                  </a:schemeClr>
                </a:solidFill>
                <a:latin typeface="Consolas" panose="020B0609020204030204" pitchFamily="49" charset="0"/>
                <a:cs typeface="Consolas" panose="020B0609020204030204" pitchFamily="49" charset="0"/>
              </a:rPr>
              <a:t>todo</a:t>
            </a:r>
            <a:r>
              <a:rPr lang="en-US" altLang="zh-CN" dirty="0">
                <a:solidFill>
                  <a:schemeClr val="tx2">
                    <a:lumMod val="75000"/>
                  </a:schemeClr>
                </a:solidFill>
                <a:latin typeface="Consolas" panose="020B0609020204030204" pitchFamily="49" charset="0"/>
                <a:cs typeface="Consolas" panose="020B0609020204030204" pitchFamily="49" charset="0"/>
              </a:rPr>
              <a:t>-app \</a:t>
            </a:r>
          </a:p>
          <a:p>
            <a:pPr marL="534591" lvl="1" indent="0">
              <a:buNone/>
            </a:pPr>
            <a:r>
              <a:rPr lang="en-US" altLang="zh-CN" dirty="0">
                <a:solidFill>
                  <a:schemeClr val="tx2">
                    <a:lumMod val="75000"/>
                  </a:schemeClr>
                </a:solidFill>
                <a:latin typeface="Consolas" panose="020B0609020204030204" pitchFamily="49" charset="0"/>
                <a:cs typeface="Consolas" panose="020B0609020204030204" pitchFamily="49" charset="0"/>
              </a:rPr>
              <a:t>  -e MYSQL_HOST=</a:t>
            </a:r>
            <a:r>
              <a:rPr lang="en-US" altLang="zh-CN" dirty="0" err="1">
                <a:solidFill>
                  <a:schemeClr val="tx2">
                    <a:lumMod val="75000"/>
                  </a:schemeClr>
                </a:solidFill>
                <a:latin typeface="Consolas" panose="020B0609020204030204" pitchFamily="49" charset="0"/>
                <a:cs typeface="Consolas" panose="020B0609020204030204" pitchFamily="49" charset="0"/>
              </a:rPr>
              <a:t>mysql</a:t>
            </a:r>
            <a:r>
              <a:rPr lang="en-US" altLang="zh-CN" dirty="0">
                <a:solidFill>
                  <a:schemeClr val="tx2">
                    <a:lumMod val="75000"/>
                  </a:schemeClr>
                </a:solidFill>
                <a:latin typeface="Consolas" panose="020B0609020204030204" pitchFamily="49" charset="0"/>
                <a:cs typeface="Consolas" panose="020B0609020204030204" pitchFamily="49" charset="0"/>
              </a:rPr>
              <a:t> \</a:t>
            </a:r>
          </a:p>
          <a:p>
            <a:pPr marL="534591" lvl="1" indent="0">
              <a:buNone/>
            </a:pPr>
            <a:r>
              <a:rPr lang="en-US" altLang="zh-CN" dirty="0">
                <a:solidFill>
                  <a:schemeClr val="tx2">
                    <a:lumMod val="75000"/>
                  </a:schemeClr>
                </a:solidFill>
                <a:latin typeface="Consolas" panose="020B0609020204030204" pitchFamily="49" charset="0"/>
                <a:cs typeface="Consolas" panose="020B0609020204030204" pitchFamily="49" charset="0"/>
              </a:rPr>
              <a:t>  -e MYSQL_USER=root \</a:t>
            </a:r>
          </a:p>
          <a:p>
            <a:pPr marL="534591" lvl="1" indent="0">
              <a:buNone/>
            </a:pPr>
            <a:r>
              <a:rPr lang="en-US" altLang="zh-CN" dirty="0">
                <a:solidFill>
                  <a:schemeClr val="tx2">
                    <a:lumMod val="75000"/>
                  </a:schemeClr>
                </a:solidFill>
                <a:latin typeface="Consolas" panose="020B0609020204030204" pitchFamily="49" charset="0"/>
                <a:cs typeface="Consolas" panose="020B0609020204030204" pitchFamily="49" charset="0"/>
              </a:rPr>
              <a:t>  -e MYSQL_PASSWORD=secret \</a:t>
            </a:r>
          </a:p>
          <a:p>
            <a:pPr marL="534591" lvl="1" indent="0">
              <a:buNone/>
            </a:pPr>
            <a:r>
              <a:rPr lang="en-US" altLang="zh-CN" dirty="0">
                <a:solidFill>
                  <a:schemeClr val="tx2">
                    <a:lumMod val="75000"/>
                  </a:schemeClr>
                </a:solidFill>
                <a:latin typeface="Consolas" panose="020B0609020204030204" pitchFamily="49" charset="0"/>
                <a:cs typeface="Consolas" panose="020B0609020204030204" pitchFamily="49" charset="0"/>
              </a:rPr>
              <a:t>  -e MYSQL_DB=</a:t>
            </a:r>
            <a:r>
              <a:rPr lang="en-US" altLang="zh-CN" dirty="0" err="1">
                <a:solidFill>
                  <a:schemeClr val="tx2">
                    <a:lumMod val="75000"/>
                  </a:schemeClr>
                </a:solidFill>
                <a:latin typeface="Consolas" panose="020B0609020204030204" pitchFamily="49" charset="0"/>
                <a:cs typeface="Consolas" panose="020B0609020204030204" pitchFamily="49" charset="0"/>
              </a:rPr>
              <a:t>todos</a:t>
            </a:r>
            <a:r>
              <a:rPr lang="en-US" altLang="zh-CN" dirty="0">
                <a:solidFill>
                  <a:schemeClr val="tx2">
                    <a:lumMod val="75000"/>
                  </a:schemeClr>
                </a:solidFill>
                <a:latin typeface="Consolas" panose="020B0609020204030204" pitchFamily="49" charset="0"/>
                <a:cs typeface="Consolas" panose="020B0609020204030204" pitchFamily="49" charset="0"/>
              </a:rPr>
              <a:t> \</a:t>
            </a:r>
          </a:p>
          <a:p>
            <a:pPr marL="534591" lvl="1" indent="0">
              <a:buNone/>
            </a:pPr>
            <a:r>
              <a:rPr lang="en-US" altLang="zh-CN" dirty="0">
                <a:solidFill>
                  <a:schemeClr val="tx2">
                    <a:lumMod val="75000"/>
                  </a:schemeClr>
                </a:solidFill>
                <a:latin typeface="Consolas" panose="020B0609020204030204" pitchFamily="49" charset="0"/>
                <a:cs typeface="Consolas" panose="020B0609020204030204" pitchFamily="49" charset="0"/>
              </a:rPr>
              <a:t>  node:18-alpine \</a:t>
            </a:r>
          </a:p>
          <a:p>
            <a:pPr marL="534591" lvl="1" indent="0">
              <a:buNone/>
            </a:pPr>
            <a:r>
              <a:rPr lang="en-US" altLang="zh-CN" dirty="0">
                <a:solidFill>
                  <a:schemeClr val="tx2">
                    <a:lumMod val="75000"/>
                  </a:schemeClr>
                </a:solidFill>
                <a:latin typeface="Consolas" panose="020B0609020204030204" pitchFamily="49" charset="0"/>
                <a:cs typeface="Consolas" panose="020B0609020204030204" pitchFamily="49" charset="0"/>
              </a:rPr>
              <a:t>  </a:t>
            </a:r>
            <a:r>
              <a:rPr lang="en-US" altLang="zh-CN" dirty="0" err="1">
                <a:solidFill>
                  <a:schemeClr val="tx2">
                    <a:lumMod val="75000"/>
                  </a:schemeClr>
                </a:solidFill>
                <a:latin typeface="Consolas" panose="020B0609020204030204" pitchFamily="49" charset="0"/>
                <a:cs typeface="Consolas" panose="020B0609020204030204" pitchFamily="49" charset="0"/>
              </a:rPr>
              <a:t>sh</a:t>
            </a:r>
            <a:r>
              <a:rPr lang="en-US" altLang="zh-CN" dirty="0">
                <a:solidFill>
                  <a:schemeClr val="tx2">
                    <a:lumMod val="75000"/>
                  </a:schemeClr>
                </a:solidFill>
                <a:latin typeface="Consolas" panose="020B0609020204030204" pitchFamily="49" charset="0"/>
                <a:cs typeface="Consolas" panose="020B0609020204030204" pitchFamily="49" charset="0"/>
              </a:rPr>
              <a:t> -c "yarn install &amp;&amp; yarn run dev"</a:t>
            </a:r>
          </a:p>
          <a:p>
            <a:endParaRPr kumimoji="1" lang="zh-CN" altLang="en-US" dirty="0"/>
          </a:p>
        </p:txBody>
      </p:sp>
      <p:sp>
        <p:nvSpPr>
          <p:cNvPr id="4" name="灯片编号占位符 3">
            <a:extLst>
              <a:ext uri="{FF2B5EF4-FFF2-40B4-BE49-F238E27FC236}">
                <a16:creationId xmlns:a16="http://schemas.microsoft.com/office/drawing/2014/main" id="{D8AB8988-D49F-8347-A4C3-E54574875973}"/>
              </a:ext>
            </a:extLst>
          </p:cNvPr>
          <p:cNvSpPr>
            <a:spLocks noGrp="1"/>
          </p:cNvSpPr>
          <p:nvPr>
            <p:ph type="sldNum" sz="quarter" idx="12"/>
          </p:nvPr>
        </p:nvSpPr>
        <p:spPr/>
        <p:txBody>
          <a:bodyPr/>
          <a:lstStyle/>
          <a:p>
            <a:fld id="{CB818ED7-1FAF-4BEC-A906-EB6564C334EB}" type="slidenum">
              <a:rPr lang="zh-CN" altLang="en-US" smtClean="0"/>
              <a:pPr/>
              <a:t>38</a:t>
            </a:fld>
            <a:endParaRPr lang="zh-CN" altLang="en-US" dirty="0"/>
          </a:p>
        </p:txBody>
      </p:sp>
    </p:spTree>
    <p:extLst>
      <p:ext uri="{BB962C8B-B14F-4D97-AF65-F5344CB8AC3E}">
        <p14:creationId xmlns:p14="http://schemas.microsoft.com/office/powerpoint/2010/main" val="11624383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7CD925-0DD0-EE49-BDE2-06BFD92A936F}"/>
              </a:ext>
            </a:extLst>
          </p:cNvPr>
          <p:cNvSpPr>
            <a:spLocks noGrp="1"/>
          </p:cNvSpPr>
          <p:nvPr>
            <p:ph type="title"/>
          </p:nvPr>
        </p:nvSpPr>
        <p:spPr/>
        <p:txBody>
          <a:bodyPr/>
          <a:lstStyle/>
          <a:p>
            <a:r>
              <a:rPr kumimoji="1" lang="en-US" altLang="zh-CN" dirty="0"/>
              <a:t>Multi container apps</a:t>
            </a:r>
            <a:endParaRPr kumimoji="1" lang="zh-CN" altLang="en-US" dirty="0"/>
          </a:p>
        </p:txBody>
      </p:sp>
      <p:sp>
        <p:nvSpPr>
          <p:cNvPr id="3" name="内容占位符 2">
            <a:extLst>
              <a:ext uri="{FF2B5EF4-FFF2-40B4-BE49-F238E27FC236}">
                <a16:creationId xmlns:a16="http://schemas.microsoft.com/office/drawing/2014/main" id="{8AD09495-9DF3-D642-AD3F-89E8BFC6EED0}"/>
              </a:ext>
            </a:extLst>
          </p:cNvPr>
          <p:cNvSpPr>
            <a:spLocks noGrp="1"/>
          </p:cNvSpPr>
          <p:nvPr>
            <p:ph idx="1"/>
          </p:nvPr>
        </p:nvSpPr>
        <p:spPr/>
        <p:txBody>
          <a:bodyPr>
            <a:normAutofit/>
          </a:bodyPr>
          <a:lstStyle/>
          <a:p>
            <a:r>
              <a:rPr lang="en-US" altLang="zh-CN" dirty="0"/>
              <a:t>Run your app with MySQL</a:t>
            </a:r>
          </a:p>
          <a:p>
            <a:pPr marL="685800" lvl="1" indent="-342900">
              <a:buFont typeface="+mj-lt"/>
              <a:buAutoNum type="arabicPeriod" startAt="2"/>
            </a:pPr>
            <a:r>
              <a:rPr lang="en-US" altLang="zh-CN" dirty="0"/>
              <a:t>If you look at the logs for the container (docker logs -f &lt;container-id&gt;), you should see a message similar to the following, which indicates it's using the </a:t>
            </a:r>
            <a:r>
              <a:rPr lang="en-US" altLang="zh-CN" dirty="0" err="1"/>
              <a:t>mysql</a:t>
            </a:r>
            <a:r>
              <a:rPr lang="en-US" altLang="zh-CN" dirty="0"/>
              <a:t> database.</a:t>
            </a:r>
            <a:r>
              <a:rPr lang="en-US" altLang="zh-CN" dirty="0">
                <a:solidFill>
                  <a:schemeClr val="tx2">
                    <a:lumMod val="75000"/>
                  </a:schemeClr>
                </a:solidFill>
                <a:latin typeface="Consolas" panose="020B0609020204030204" pitchFamily="49" charset="0"/>
                <a:cs typeface="Consolas" panose="020B0609020204030204" pitchFamily="49" charset="0"/>
              </a:rPr>
              <a:t>  </a:t>
            </a:r>
          </a:p>
          <a:p>
            <a:pPr marL="342900" lvl="1" indent="0">
              <a:buNone/>
            </a:pPr>
            <a:r>
              <a:rPr lang="en-US" altLang="zh-CN" dirty="0">
                <a:solidFill>
                  <a:schemeClr val="tx2">
                    <a:lumMod val="75000"/>
                  </a:schemeClr>
                </a:solidFill>
                <a:latin typeface="Consolas" panose="020B0609020204030204" pitchFamily="49" charset="0"/>
                <a:cs typeface="Consolas" panose="020B0609020204030204" pitchFamily="49" charset="0"/>
              </a:rPr>
              <a:t>   $ </a:t>
            </a:r>
            <a:r>
              <a:rPr lang="en-US" altLang="zh-CN" dirty="0" err="1">
                <a:solidFill>
                  <a:schemeClr val="tx2">
                    <a:lumMod val="75000"/>
                  </a:schemeClr>
                </a:solidFill>
                <a:latin typeface="Consolas" panose="020B0609020204030204" pitchFamily="49" charset="0"/>
                <a:cs typeface="Consolas" panose="020B0609020204030204" pitchFamily="49" charset="0"/>
              </a:rPr>
              <a:t>nodemon</a:t>
            </a:r>
            <a:r>
              <a:rPr lang="en-US" altLang="zh-CN" dirty="0">
                <a:solidFill>
                  <a:schemeClr val="tx2">
                    <a:lumMod val="75000"/>
                  </a:schemeClr>
                </a:solidFill>
                <a:latin typeface="Consolas" panose="020B0609020204030204" pitchFamily="49" charset="0"/>
                <a:cs typeface="Consolas" panose="020B0609020204030204" pitchFamily="49" charset="0"/>
              </a:rPr>
              <a:t> </a:t>
            </a:r>
            <a:r>
              <a:rPr lang="en-US" altLang="zh-CN" dirty="0" err="1">
                <a:solidFill>
                  <a:schemeClr val="tx2">
                    <a:lumMod val="75000"/>
                  </a:schemeClr>
                </a:solidFill>
                <a:latin typeface="Consolas" panose="020B0609020204030204" pitchFamily="49" charset="0"/>
                <a:cs typeface="Consolas" panose="020B0609020204030204" pitchFamily="49" charset="0"/>
              </a:rPr>
              <a:t>src</a:t>
            </a:r>
            <a:r>
              <a:rPr lang="en-US" altLang="zh-CN" dirty="0">
                <a:solidFill>
                  <a:schemeClr val="tx2">
                    <a:lumMod val="75000"/>
                  </a:schemeClr>
                </a:solidFill>
                <a:latin typeface="Consolas" panose="020B0609020204030204" pitchFamily="49" charset="0"/>
                <a:cs typeface="Consolas" panose="020B0609020204030204" pitchFamily="49" charset="0"/>
              </a:rPr>
              <a:t>/</a:t>
            </a:r>
            <a:r>
              <a:rPr lang="en-US" altLang="zh-CN" dirty="0" err="1">
                <a:solidFill>
                  <a:schemeClr val="tx2">
                    <a:lumMod val="75000"/>
                  </a:schemeClr>
                </a:solidFill>
                <a:latin typeface="Consolas" panose="020B0609020204030204" pitchFamily="49" charset="0"/>
                <a:cs typeface="Consolas" panose="020B0609020204030204" pitchFamily="49" charset="0"/>
              </a:rPr>
              <a:t>index.js</a:t>
            </a:r>
            <a:endParaRPr lang="en-US" altLang="zh-CN" dirty="0">
              <a:solidFill>
                <a:schemeClr val="tx2">
                  <a:lumMod val="75000"/>
                </a:schemeClr>
              </a:solidFill>
              <a:latin typeface="Consolas" panose="020B0609020204030204" pitchFamily="49" charset="0"/>
              <a:cs typeface="Consolas" panose="020B0609020204030204" pitchFamily="49" charset="0"/>
            </a:endParaRPr>
          </a:p>
          <a:p>
            <a:pPr marL="342900" lvl="1" indent="0">
              <a:buNone/>
            </a:pPr>
            <a:r>
              <a:rPr lang="en-US" altLang="zh-CN" dirty="0">
                <a:solidFill>
                  <a:schemeClr val="tx2">
                    <a:lumMod val="75000"/>
                  </a:schemeClr>
                </a:solidFill>
                <a:latin typeface="Consolas" panose="020B0609020204030204" pitchFamily="49" charset="0"/>
                <a:cs typeface="Consolas" panose="020B0609020204030204" pitchFamily="49" charset="0"/>
              </a:rPr>
              <a:t>	[</a:t>
            </a:r>
            <a:r>
              <a:rPr lang="en-US" altLang="zh-CN" dirty="0" err="1">
                <a:solidFill>
                  <a:schemeClr val="tx2">
                    <a:lumMod val="75000"/>
                  </a:schemeClr>
                </a:solidFill>
                <a:latin typeface="Consolas" panose="020B0609020204030204" pitchFamily="49" charset="0"/>
                <a:cs typeface="Consolas" panose="020B0609020204030204" pitchFamily="49" charset="0"/>
              </a:rPr>
              <a:t>nodemon</a:t>
            </a:r>
            <a:r>
              <a:rPr lang="en-US" altLang="zh-CN" dirty="0">
                <a:solidFill>
                  <a:schemeClr val="tx2">
                    <a:lumMod val="75000"/>
                  </a:schemeClr>
                </a:solidFill>
                <a:latin typeface="Consolas" panose="020B0609020204030204" pitchFamily="49" charset="0"/>
                <a:cs typeface="Consolas" panose="020B0609020204030204" pitchFamily="49" charset="0"/>
              </a:rPr>
              <a:t>] 2.0.20</a:t>
            </a:r>
          </a:p>
          <a:p>
            <a:pPr marL="342900" lvl="1" indent="0">
              <a:buNone/>
            </a:pPr>
            <a:r>
              <a:rPr lang="en-US" altLang="zh-CN" dirty="0">
                <a:solidFill>
                  <a:schemeClr val="tx2">
                    <a:lumMod val="75000"/>
                  </a:schemeClr>
                </a:solidFill>
                <a:latin typeface="Consolas" panose="020B0609020204030204" pitchFamily="49" charset="0"/>
                <a:cs typeface="Consolas" panose="020B0609020204030204" pitchFamily="49" charset="0"/>
              </a:rPr>
              <a:t>	[</a:t>
            </a:r>
            <a:r>
              <a:rPr lang="en-US" altLang="zh-CN" dirty="0" err="1">
                <a:solidFill>
                  <a:schemeClr val="tx2">
                    <a:lumMod val="75000"/>
                  </a:schemeClr>
                </a:solidFill>
                <a:latin typeface="Consolas" panose="020B0609020204030204" pitchFamily="49" charset="0"/>
                <a:cs typeface="Consolas" panose="020B0609020204030204" pitchFamily="49" charset="0"/>
              </a:rPr>
              <a:t>nodemon</a:t>
            </a:r>
            <a:r>
              <a:rPr lang="en-US" altLang="zh-CN" dirty="0">
                <a:solidFill>
                  <a:schemeClr val="tx2">
                    <a:lumMod val="75000"/>
                  </a:schemeClr>
                </a:solidFill>
                <a:latin typeface="Consolas" panose="020B0609020204030204" pitchFamily="49" charset="0"/>
                <a:cs typeface="Consolas" panose="020B0609020204030204" pitchFamily="49" charset="0"/>
              </a:rPr>
              <a:t>] to restart at any time, enter `</a:t>
            </a:r>
            <a:r>
              <a:rPr lang="en-US" altLang="zh-CN" dirty="0" err="1">
                <a:solidFill>
                  <a:schemeClr val="tx2">
                    <a:lumMod val="75000"/>
                  </a:schemeClr>
                </a:solidFill>
                <a:latin typeface="Consolas" panose="020B0609020204030204" pitchFamily="49" charset="0"/>
                <a:cs typeface="Consolas" panose="020B0609020204030204" pitchFamily="49" charset="0"/>
              </a:rPr>
              <a:t>rs`</a:t>
            </a:r>
            <a:endParaRPr lang="en-US" altLang="zh-CN" dirty="0">
              <a:solidFill>
                <a:schemeClr val="tx2">
                  <a:lumMod val="75000"/>
                </a:schemeClr>
              </a:solidFill>
              <a:latin typeface="Consolas" panose="020B0609020204030204" pitchFamily="49" charset="0"/>
              <a:cs typeface="Consolas" panose="020B0609020204030204" pitchFamily="49" charset="0"/>
            </a:endParaRPr>
          </a:p>
          <a:p>
            <a:pPr marL="342900" lvl="1" indent="0">
              <a:buNone/>
            </a:pPr>
            <a:r>
              <a:rPr lang="en-US" altLang="zh-CN" dirty="0">
                <a:solidFill>
                  <a:schemeClr val="tx2">
                    <a:lumMod val="75000"/>
                  </a:schemeClr>
                </a:solidFill>
                <a:latin typeface="Consolas" panose="020B0609020204030204" pitchFamily="49" charset="0"/>
                <a:cs typeface="Consolas" panose="020B0609020204030204" pitchFamily="49" charset="0"/>
              </a:rPr>
              <a:t>	[</a:t>
            </a:r>
            <a:r>
              <a:rPr lang="en-US" altLang="zh-CN" dirty="0" err="1">
                <a:solidFill>
                  <a:schemeClr val="tx2">
                    <a:lumMod val="75000"/>
                  </a:schemeClr>
                </a:solidFill>
                <a:latin typeface="Consolas" panose="020B0609020204030204" pitchFamily="49" charset="0"/>
                <a:cs typeface="Consolas" panose="020B0609020204030204" pitchFamily="49" charset="0"/>
              </a:rPr>
              <a:t>nodemon</a:t>
            </a:r>
            <a:r>
              <a:rPr lang="en-US" altLang="zh-CN" dirty="0">
                <a:solidFill>
                  <a:schemeClr val="tx2">
                    <a:lumMod val="75000"/>
                  </a:schemeClr>
                </a:solidFill>
                <a:latin typeface="Consolas" panose="020B0609020204030204" pitchFamily="49" charset="0"/>
                <a:cs typeface="Consolas" panose="020B0609020204030204" pitchFamily="49" charset="0"/>
              </a:rPr>
              <a:t>] watching </a:t>
            </a:r>
            <a:r>
              <a:rPr lang="en-US" altLang="zh-CN" dirty="0" err="1">
                <a:solidFill>
                  <a:schemeClr val="tx2">
                    <a:lumMod val="75000"/>
                  </a:schemeClr>
                </a:solidFill>
                <a:latin typeface="Consolas" panose="020B0609020204030204" pitchFamily="49" charset="0"/>
                <a:cs typeface="Consolas" panose="020B0609020204030204" pitchFamily="49" charset="0"/>
              </a:rPr>
              <a:t>dir</a:t>
            </a:r>
            <a:r>
              <a:rPr lang="en-US" altLang="zh-CN" dirty="0">
                <a:solidFill>
                  <a:schemeClr val="tx2">
                    <a:lumMod val="75000"/>
                  </a:schemeClr>
                </a:solidFill>
                <a:latin typeface="Consolas" panose="020B0609020204030204" pitchFamily="49" charset="0"/>
                <a:cs typeface="Consolas" panose="020B0609020204030204" pitchFamily="49" charset="0"/>
              </a:rPr>
              <a:t>(s): *.*</a:t>
            </a:r>
          </a:p>
          <a:p>
            <a:pPr marL="342900" lvl="1" indent="0">
              <a:buNone/>
            </a:pPr>
            <a:r>
              <a:rPr lang="en-US" altLang="zh-CN" dirty="0">
                <a:solidFill>
                  <a:schemeClr val="tx2">
                    <a:lumMod val="75000"/>
                  </a:schemeClr>
                </a:solidFill>
                <a:latin typeface="Consolas" panose="020B0609020204030204" pitchFamily="49" charset="0"/>
                <a:cs typeface="Consolas" panose="020B0609020204030204" pitchFamily="49" charset="0"/>
              </a:rPr>
              <a:t>	[</a:t>
            </a:r>
            <a:r>
              <a:rPr lang="en-US" altLang="zh-CN" dirty="0" err="1">
                <a:solidFill>
                  <a:schemeClr val="tx2">
                    <a:lumMod val="75000"/>
                  </a:schemeClr>
                </a:solidFill>
                <a:latin typeface="Consolas" panose="020B0609020204030204" pitchFamily="49" charset="0"/>
                <a:cs typeface="Consolas" panose="020B0609020204030204" pitchFamily="49" charset="0"/>
              </a:rPr>
              <a:t>nodemon</a:t>
            </a:r>
            <a:r>
              <a:rPr lang="en-US" altLang="zh-CN" dirty="0">
                <a:solidFill>
                  <a:schemeClr val="tx2">
                    <a:lumMod val="75000"/>
                  </a:schemeClr>
                </a:solidFill>
                <a:latin typeface="Consolas" panose="020B0609020204030204" pitchFamily="49" charset="0"/>
                <a:cs typeface="Consolas" panose="020B0609020204030204" pitchFamily="49" charset="0"/>
              </a:rPr>
              <a:t>] starting `node </a:t>
            </a:r>
            <a:r>
              <a:rPr lang="en-US" altLang="zh-CN" dirty="0" err="1">
                <a:solidFill>
                  <a:schemeClr val="tx2">
                    <a:lumMod val="75000"/>
                  </a:schemeClr>
                </a:solidFill>
                <a:latin typeface="Consolas" panose="020B0609020204030204" pitchFamily="49" charset="0"/>
                <a:cs typeface="Consolas" panose="020B0609020204030204" pitchFamily="49" charset="0"/>
              </a:rPr>
              <a:t>src</a:t>
            </a:r>
            <a:r>
              <a:rPr lang="en-US" altLang="zh-CN" dirty="0">
                <a:solidFill>
                  <a:schemeClr val="tx2">
                    <a:lumMod val="75000"/>
                  </a:schemeClr>
                </a:solidFill>
                <a:latin typeface="Consolas" panose="020B0609020204030204" pitchFamily="49" charset="0"/>
                <a:cs typeface="Consolas" panose="020B0609020204030204" pitchFamily="49" charset="0"/>
              </a:rPr>
              <a:t>/</a:t>
            </a:r>
            <a:r>
              <a:rPr lang="en-US" altLang="zh-CN" dirty="0" err="1">
                <a:solidFill>
                  <a:schemeClr val="tx2">
                    <a:lumMod val="75000"/>
                  </a:schemeClr>
                </a:solidFill>
                <a:latin typeface="Consolas" panose="020B0609020204030204" pitchFamily="49" charset="0"/>
                <a:cs typeface="Consolas" panose="020B0609020204030204" pitchFamily="49" charset="0"/>
              </a:rPr>
              <a:t>index.js</a:t>
            </a:r>
            <a:r>
              <a:rPr lang="en-US" altLang="zh-CN" dirty="0">
                <a:solidFill>
                  <a:schemeClr val="tx2">
                    <a:lumMod val="75000"/>
                  </a:schemeClr>
                </a:solidFill>
                <a:latin typeface="Consolas" panose="020B0609020204030204" pitchFamily="49" charset="0"/>
                <a:cs typeface="Consolas" panose="020B0609020204030204" pitchFamily="49" charset="0"/>
              </a:rPr>
              <a:t>`</a:t>
            </a:r>
          </a:p>
          <a:p>
            <a:pPr marL="342900" lvl="1" indent="0">
              <a:buNone/>
            </a:pPr>
            <a:r>
              <a:rPr lang="en-US" altLang="zh-CN" dirty="0">
                <a:solidFill>
                  <a:schemeClr val="tx2">
                    <a:lumMod val="75000"/>
                  </a:schemeClr>
                </a:solidFill>
                <a:latin typeface="Consolas" panose="020B0609020204030204" pitchFamily="49" charset="0"/>
                <a:cs typeface="Consolas" panose="020B0609020204030204" pitchFamily="49" charset="0"/>
              </a:rPr>
              <a:t>	Connected to </a:t>
            </a:r>
            <a:r>
              <a:rPr lang="en-US" altLang="zh-CN" dirty="0" err="1">
                <a:solidFill>
                  <a:schemeClr val="tx2">
                    <a:lumMod val="75000"/>
                  </a:schemeClr>
                </a:solidFill>
                <a:latin typeface="Consolas" panose="020B0609020204030204" pitchFamily="49" charset="0"/>
                <a:cs typeface="Consolas" panose="020B0609020204030204" pitchFamily="49" charset="0"/>
              </a:rPr>
              <a:t>mysql</a:t>
            </a:r>
            <a:r>
              <a:rPr lang="en-US" altLang="zh-CN" dirty="0">
                <a:solidFill>
                  <a:schemeClr val="tx2">
                    <a:lumMod val="75000"/>
                  </a:schemeClr>
                </a:solidFill>
                <a:latin typeface="Consolas" panose="020B0609020204030204" pitchFamily="49" charset="0"/>
                <a:cs typeface="Consolas" panose="020B0609020204030204" pitchFamily="49" charset="0"/>
              </a:rPr>
              <a:t> </a:t>
            </a:r>
            <a:r>
              <a:rPr lang="en-US" altLang="zh-CN" dirty="0" err="1">
                <a:solidFill>
                  <a:schemeClr val="tx2">
                    <a:lumMod val="75000"/>
                  </a:schemeClr>
                </a:solidFill>
                <a:latin typeface="Consolas" panose="020B0609020204030204" pitchFamily="49" charset="0"/>
                <a:cs typeface="Consolas" panose="020B0609020204030204" pitchFamily="49" charset="0"/>
              </a:rPr>
              <a:t>db</a:t>
            </a:r>
            <a:r>
              <a:rPr lang="en-US" altLang="zh-CN" dirty="0">
                <a:solidFill>
                  <a:schemeClr val="tx2">
                    <a:lumMod val="75000"/>
                  </a:schemeClr>
                </a:solidFill>
                <a:latin typeface="Consolas" panose="020B0609020204030204" pitchFamily="49" charset="0"/>
                <a:cs typeface="Consolas" panose="020B0609020204030204" pitchFamily="49" charset="0"/>
              </a:rPr>
              <a:t> at host </a:t>
            </a:r>
            <a:r>
              <a:rPr lang="en-US" altLang="zh-CN" dirty="0" err="1">
                <a:solidFill>
                  <a:schemeClr val="tx2">
                    <a:lumMod val="75000"/>
                  </a:schemeClr>
                </a:solidFill>
                <a:latin typeface="Consolas" panose="020B0609020204030204" pitchFamily="49" charset="0"/>
                <a:cs typeface="Consolas" panose="020B0609020204030204" pitchFamily="49" charset="0"/>
              </a:rPr>
              <a:t>mysql</a:t>
            </a:r>
            <a:endParaRPr lang="en-US" altLang="zh-CN" dirty="0">
              <a:solidFill>
                <a:schemeClr val="tx2">
                  <a:lumMod val="75000"/>
                </a:schemeClr>
              </a:solidFill>
              <a:latin typeface="Consolas" panose="020B0609020204030204" pitchFamily="49" charset="0"/>
              <a:cs typeface="Consolas" panose="020B0609020204030204" pitchFamily="49" charset="0"/>
            </a:endParaRPr>
          </a:p>
          <a:p>
            <a:pPr marL="342900" lvl="1" indent="0">
              <a:buNone/>
            </a:pPr>
            <a:r>
              <a:rPr lang="en-US" altLang="zh-CN" dirty="0">
                <a:solidFill>
                  <a:schemeClr val="tx2">
                    <a:lumMod val="75000"/>
                  </a:schemeClr>
                </a:solidFill>
                <a:latin typeface="Consolas" panose="020B0609020204030204" pitchFamily="49" charset="0"/>
                <a:cs typeface="Consolas" panose="020B0609020204030204" pitchFamily="49" charset="0"/>
              </a:rPr>
              <a:t>	Listening on port 3000</a:t>
            </a:r>
          </a:p>
          <a:p>
            <a:pPr marL="342900" lvl="1" indent="0">
              <a:buNone/>
            </a:pPr>
            <a:endParaRPr lang="en-US" altLang="zh-CN" dirty="0">
              <a:solidFill>
                <a:schemeClr val="tx2">
                  <a:lumMod val="75000"/>
                </a:schemeClr>
              </a:solidFill>
              <a:latin typeface="Consolas" panose="020B0609020204030204" pitchFamily="49" charset="0"/>
              <a:cs typeface="Consolas" panose="020B0609020204030204" pitchFamily="49" charset="0"/>
            </a:endParaRPr>
          </a:p>
          <a:p>
            <a:pPr marL="685800" lvl="1" indent="-342900">
              <a:buFont typeface="+mj-lt"/>
              <a:buAutoNum type="arabicPeriod" startAt="3"/>
            </a:pPr>
            <a:r>
              <a:rPr lang="en" altLang="zh-CN" dirty="0"/>
              <a:t>Open the app in your browser and add a few items to your </a:t>
            </a:r>
            <a:r>
              <a:rPr lang="en" altLang="zh-CN" dirty="0" err="1"/>
              <a:t>todo</a:t>
            </a:r>
            <a:r>
              <a:rPr lang="en" altLang="zh-CN" dirty="0"/>
              <a:t> list.</a:t>
            </a:r>
          </a:p>
          <a:p>
            <a:pPr marL="342900" lvl="1" indent="0">
              <a:buNone/>
            </a:pPr>
            <a:endParaRPr kumimoji="1" lang="zh-CN" altLang="en-US" dirty="0"/>
          </a:p>
        </p:txBody>
      </p:sp>
      <p:sp>
        <p:nvSpPr>
          <p:cNvPr id="4" name="灯片编号占位符 3">
            <a:extLst>
              <a:ext uri="{FF2B5EF4-FFF2-40B4-BE49-F238E27FC236}">
                <a16:creationId xmlns:a16="http://schemas.microsoft.com/office/drawing/2014/main" id="{D8AB8988-D49F-8347-A4C3-E54574875973}"/>
              </a:ext>
            </a:extLst>
          </p:cNvPr>
          <p:cNvSpPr>
            <a:spLocks noGrp="1"/>
          </p:cNvSpPr>
          <p:nvPr>
            <p:ph type="sldNum" sz="quarter" idx="12"/>
          </p:nvPr>
        </p:nvSpPr>
        <p:spPr/>
        <p:txBody>
          <a:bodyPr/>
          <a:lstStyle/>
          <a:p>
            <a:fld id="{CB818ED7-1FAF-4BEC-A906-EB6564C334EB}" type="slidenum">
              <a:rPr lang="zh-CN" altLang="en-US" smtClean="0"/>
              <a:pPr/>
              <a:t>39</a:t>
            </a:fld>
            <a:endParaRPr lang="zh-CN" altLang="en-US" dirty="0"/>
          </a:p>
        </p:txBody>
      </p:sp>
    </p:spTree>
    <p:extLst>
      <p:ext uri="{BB962C8B-B14F-4D97-AF65-F5344CB8AC3E}">
        <p14:creationId xmlns:p14="http://schemas.microsoft.com/office/powerpoint/2010/main" val="3364939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pPr eaLnBrk="1" hangingPunct="1"/>
            <a:r>
              <a:rPr lang="en-US" altLang="zh-CN" dirty="0"/>
              <a:t>Docker</a:t>
            </a:r>
            <a:endParaRPr lang="zh-CN" altLang="en-US" dirty="0"/>
          </a:p>
        </p:txBody>
      </p:sp>
      <p:sp>
        <p:nvSpPr>
          <p:cNvPr id="6147" name="内容占位符 2"/>
          <p:cNvSpPr>
            <a:spLocks noGrp="1"/>
          </p:cNvSpPr>
          <p:nvPr>
            <p:ph idx="1"/>
          </p:nvPr>
        </p:nvSpPr>
        <p:spPr>
          <a:xfrm>
            <a:off x="107504" y="845073"/>
            <a:ext cx="8568952" cy="3940924"/>
          </a:xfrm>
        </p:spPr>
        <p:txBody>
          <a:bodyPr>
            <a:normAutofit/>
          </a:bodyPr>
          <a:lstStyle/>
          <a:p>
            <a:r>
              <a:rPr lang="en-US" altLang="zh-CN" b="1" dirty="0"/>
              <a:t>What is an</a:t>
            </a:r>
            <a:r>
              <a:rPr lang="zh-CN" altLang="en-US" b="1" dirty="0"/>
              <a:t> </a:t>
            </a:r>
            <a:r>
              <a:rPr lang="en-US" altLang="zh-CN" b="1" dirty="0"/>
              <a:t>Image?</a:t>
            </a:r>
            <a:r>
              <a:rPr lang="en-US" altLang="zh-CN" dirty="0">
                <a:hlinkClick r:id="rId2"/>
              </a:rPr>
              <a:t> https://www.docker.com</a:t>
            </a:r>
            <a:endParaRPr lang="en-US" altLang="zh-CN" dirty="0"/>
          </a:p>
          <a:p>
            <a:pPr lvl="1"/>
            <a:r>
              <a:rPr lang="en" altLang="zh-CN" dirty="0"/>
              <a:t>A running container uses an isolated filesystem. </a:t>
            </a:r>
          </a:p>
          <a:p>
            <a:pPr lvl="1"/>
            <a:r>
              <a:rPr lang="en" altLang="zh-CN" dirty="0"/>
              <a:t>This isolated filesystem is provided by an image, and the image must contain everything needed to run an application - all dependencies, configurations, scripts, binaries, etc. </a:t>
            </a:r>
          </a:p>
          <a:p>
            <a:pPr lvl="1"/>
            <a:r>
              <a:rPr lang="en" altLang="zh-CN" dirty="0"/>
              <a:t>The image also contains other configurations for the container, such as environment variables, a default command to run, and other metadata.</a:t>
            </a:r>
            <a:br>
              <a:rPr lang="en" altLang="zh-CN" dirty="0"/>
            </a:br>
            <a:endParaRPr lang="en-US" altLang="zh-CN" dirty="0"/>
          </a:p>
        </p:txBody>
      </p:sp>
      <p:sp>
        <p:nvSpPr>
          <p:cNvPr id="2" name="灯片编号占位符 1"/>
          <p:cNvSpPr>
            <a:spLocks noGrp="1"/>
          </p:cNvSpPr>
          <p:nvPr>
            <p:ph type="sldNum" sz="quarter" idx="12"/>
          </p:nvPr>
        </p:nvSpPr>
        <p:spPr/>
        <p:txBody>
          <a:bodyPr/>
          <a:lstStyle/>
          <a:p>
            <a:fld id="{CB818ED7-1FAF-4BEC-A906-EB6564C334EB}" type="slidenum">
              <a:rPr lang="zh-CN" altLang="en-US" smtClean="0"/>
              <a:pPr/>
              <a:t>4</a:t>
            </a:fld>
            <a:endParaRPr lang="zh-CN" altLang="en-US" dirty="0"/>
          </a:p>
        </p:txBody>
      </p:sp>
      <p:pic>
        <p:nvPicPr>
          <p:cNvPr id="3" name="图片 2">
            <a:extLst>
              <a:ext uri="{FF2B5EF4-FFF2-40B4-BE49-F238E27FC236}">
                <a16:creationId xmlns:a16="http://schemas.microsoft.com/office/drawing/2014/main" id="{C30999B6-B5F3-0E4D-A1BB-7A4E0A0D63FB}"/>
              </a:ext>
            </a:extLst>
          </p:cNvPr>
          <p:cNvPicPr>
            <a:picLocks noChangeAspect="1"/>
          </p:cNvPicPr>
          <p:nvPr/>
        </p:nvPicPr>
        <p:blipFill>
          <a:blip r:embed="rId3"/>
          <a:stretch>
            <a:fillRect/>
          </a:stretch>
        </p:blipFill>
        <p:spPr>
          <a:xfrm>
            <a:off x="6924632" y="3003798"/>
            <a:ext cx="1552575" cy="466725"/>
          </a:xfrm>
          <a:prstGeom prst="rect">
            <a:avLst/>
          </a:prstGeom>
        </p:spPr>
      </p:pic>
    </p:spTree>
    <p:extLst>
      <p:ext uri="{BB962C8B-B14F-4D97-AF65-F5344CB8AC3E}">
        <p14:creationId xmlns:p14="http://schemas.microsoft.com/office/powerpoint/2010/main" val="24912477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7CD925-0DD0-EE49-BDE2-06BFD92A936F}"/>
              </a:ext>
            </a:extLst>
          </p:cNvPr>
          <p:cNvSpPr>
            <a:spLocks noGrp="1"/>
          </p:cNvSpPr>
          <p:nvPr>
            <p:ph type="title"/>
          </p:nvPr>
        </p:nvSpPr>
        <p:spPr/>
        <p:txBody>
          <a:bodyPr/>
          <a:lstStyle/>
          <a:p>
            <a:r>
              <a:rPr kumimoji="1" lang="en-US" altLang="zh-CN" dirty="0"/>
              <a:t>Multi container apps</a:t>
            </a:r>
            <a:endParaRPr kumimoji="1" lang="zh-CN" altLang="en-US" dirty="0"/>
          </a:p>
        </p:txBody>
      </p:sp>
      <p:sp>
        <p:nvSpPr>
          <p:cNvPr id="3" name="内容占位符 2">
            <a:extLst>
              <a:ext uri="{FF2B5EF4-FFF2-40B4-BE49-F238E27FC236}">
                <a16:creationId xmlns:a16="http://schemas.microsoft.com/office/drawing/2014/main" id="{8AD09495-9DF3-D642-AD3F-89E8BFC6EED0}"/>
              </a:ext>
            </a:extLst>
          </p:cNvPr>
          <p:cNvSpPr>
            <a:spLocks noGrp="1"/>
          </p:cNvSpPr>
          <p:nvPr>
            <p:ph idx="1"/>
          </p:nvPr>
        </p:nvSpPr>
        <p:spPr/>
        <p:txBody>
          <a:bodyPr>
            <a:normAutofit/>
          </a:bodyPr>
          <a:lstStyle/>
          <a:p>
            <a:r>
              <a:rPr lang="en-US" altLang="zh-CN" dirty="0"/>
              <a:t>Run your app with MySQL</a:t>
            </a:r>
          </a:p>
          <a:p>
            <a:pPr marL="685800" lvl="1" indent="-342900">
              <a:buFont typeface="+mj-lt"/>
              <a:buAutoNum type="arabicPeriod" startAt="4"/>
            </a:pPr>
            <a:r>
              <a:rPr lang="en-US" altLang="zh-CN" dirty="0"/>
              <a:t>Connect to the </a:t>
            </a:r>
            <a:r>
              <a:rPr lang="en-US" altLang="zh-CN" dirty="0" err="1"/>
              <a:t>mysql</a:t>
            </a:r>
            <a:r>
              <a:rPr lang="en-US" altLang="zh-CN" dirty="0"/>
              <a:t> database and prove that the items are being written to the database. Remember, the password is </a:t>
            </a:r>
            <a:r>
              <a:rPr lang="en-US" altLang="zh-CN" b="1" dirty="0"/>
              <a:t>secret</a:t>
            </a:r>
            <a:r>
              <a:rPr lang="en-US" altLang="zh-CN" dirty="0"/>
              <a:t>.</a:t>
            </a:r>
          </a:p>
          <a:p>
            <a:pPr marL="534591" lvl="1" indent="0">
              <a:buNone/>
            </a:pPr>
            <a:r>
              <a:rPr lang="en-US" altLang="zh-CN" sz="1575" dirty="0">
                <a:solidFill>
                  <a:schemeClr val="tx2">
                    <a:lumMod val="75000"/>
                  </a:schemeClr>
                </a:solidFill>
                <a:latin typeface="Consolas" panose="020B0609020204030204" pitchFamily="49" charset="0"/>
                <a:cs typeface="Consolas" panose="020B0609020204030204" pitchFamily="49" charset="0"/>
              </a:rPr>
              <a:t>docker exec -it &lt;</a:t>
            </a:r>
            <a:r>
              <a:rPr lang="en-US" altLang="zh-CN" sz="1575" dirty="0" err="1">
                <a:solidFill>
                  <a:schemeClr val="tx2">
                    <a:lumMod val="75000"/>
                  </a:schemeClr>
                </a:solidFill>
                <a:latin typeface="Consolas" panose="020B0609020204030204" pitchFamily="49" charset="0"/>
                <a:cs typeface="Consolas" panose="020B0609020204030204" pitchFamily="49" charset="0"/>
              </a:rPr>
              <a:t>mysql</a:t>
            </a:r>
            <a:r>
              <a:rPr lang="en-US" altLang="zh-CN" sz="1575" dirty="0">
                <a:solidFill>
                  <a:schemeClr val="tx2">
                    <a:lumMod val="75000"/>
                  </a:schemeClr>
                </a:solidFill>
                <a:latin typeface="Consolas" panose="020B0609020204030204" pitchFamily="49" charset="0"/>
                <a:cs typeface="Consolas" panose="020B0609020204030204" pitchFamily="49" charset="0"/>
              </a:rPr>
              <a:t>-container-id&gt; </a:t>
            </a:r>
            <a:r>
              <a:rPr lang="en-US" altLang="zh-CN" sz="1575" dirty="0" err="1">
                <a:solidFill>
                  <a:schemeClr val="tx2">
                    <a:lumMod val="75000"/>
                  </a:schemeClr>
                </a:solidFill>
                <a:latin typeface="Consolas" panose="020B0609020204030204" pitchFamily="49" charset="0"/>
                <a:cs typeface="Consolas" panose="020B0609020204030204" pitchFamily="49" charset="0"/>
              </a:rPr>
              <a:t>mysql</a:t>
            </a:r>
            <a:r>
              <a:rPr lang="en-US" altLang="zh-CN" sz="1575" dirty="0">
                <a:solidFill>
                  <a:schemeClr val="tx2">
                    <a:lumMod val="75000"/>
                  </a:schemeClr>
                </a:solidFill>
                <a:latin typeface="Consolas" panose="020B0609020204030204" pitchFamily="49" charset="0"/>
                <a:cs typeface="Consolas" panose="020B0609020204030204" pitchFamily="49" charset="0"/>
              </a:rPr>
              <a:t> -p </a:t>
            </a:r>
            <a:r>
              <a:rPr lang="en-US" altLang="zh-CN" sz="1575" dirty="0" err="1">
                <a:solidFill>
                  <a:schemeClr val="tx2">
                    <a:lumMod val="75000"/>
                  </a:schemeClr>
                </a:solidFill>
                <a:latin typeface="Consolas" panose="020B0609020204030204" pitchFamily="49" charset="0"/>
                <a:cs typeface="Consolas" panose="020B0609020204030204" pitchFamily="49" charset="0"/>
              </a:rPr>
              <a:t>todos</a:t>
            </a:r>
            <a:r>
              <a:rPr lang="en-US" altLang="zh-CN" sz="1575" dirty="0">
                <a:solidFill>
                  <a:schemeClr val="tx2">
                    <a:lumMod val="75000"/>
                  </a:schemeClr>
                </a:solidFill>
                <a:latin typeface="Consolas" panose="020B0609020204030204" pitchFamily="49" charset="0"/>
                <a:cs typeface="Consolas" panose="020B0609020204030204" pitchFamily="49" charset="0"/>
              </a:rPr>
              <a:t> </a:t>
            </a:r>
          </a:p>
          <a:p>
            <a:pPr marL="534591" lvl="1" indent="0">
              <a:buNone/>
            </a:pPr>
            <a:endParaRPr lang="en-US" altLang="zh-CN" sz="1575" dirty="0">
              <a:solidFill>
                <a:schemeClr val="tx2">
                  <a:lumMod val="75000"/>
                </a:schemeClr>
              </a:solidFill>
              <a:latin typeface="Consolas" panose="020B0609020204030204" pitchFamily="49" charset="0"/>
              <a:cs typeface="Consolas" panose="020B0609020204030204" pitchFamily="49" charset="0"/>
            </a:endParaRPr>
          </a:p>
          <a:p>
            <a:pPr lvl="1"/>
            <a:r>
              <a:rPr lang="en-US" altLang="zh-CN" dirty="0"/>
              <a:t>And in the </a:t>
            </a:r>
            <a:r>
              <a:rPr lang="en-US" altLang="zh-CN" dirty="0" err="1"/>
              <a:t>mysql</a:t>
            </a:r>
            <a:r>
              <a:rPr lang="en-US" altLang="zh-CN" dirty="0"/>
              <a:t> shell, run the following:</a:t>
            </a:r>
            <a:endParaRPr lang="en-US" altLang="zh-CN" sz="1575" dirty="0">
              <a:solidFill>
                <a:schemeClr val="tx2">
                  <a:lumMod val="75000"/>
                </a:schemeClr>
              </a:solidFill>
              <a:latin typeface="Consolas" panose="020B0609020204030204" pitchFamily="49" charset="0"/>
              <a:cs typeface="Consolas" panose="020B0609020204030204" pitchFamily="49" charset="0"/>
            </a:endParaRPr>
          </a:p>
          <a:p>
            <a:pPr marL="534591" lvl="1" indent="0">
              <a:buNone/>
            </a:pPr>
            <a:r>
              <a:rPr lang="en-US" altLang="zh-CN" sz="1275" dirty="0" err="1">
                <a:solidFill>
                  <a:schemeClr val="tx2">
                    <a:lumMod val="75000"/>
                  </a:schemeClr>
                </a:solidFill>
                <a:latin typeface="Consolas" panose="020B0609020204030204" pitchFamily="49" charset="0"/>
                <a:cs typeface="Consolas" panose="020B0609020204030204" pitchFamily="49" charset="0"/>
              </a:rPr>
              <a:t>mysql</a:t>
            </a:r>
            <a:r>
              <a:rPr lang="en-US" altLang="zh-CN" sz="1275" dirty="0">
                <a:solidFill>
                  <a:schemeClr val="tx2">
                    <a:lumMod val="75000"/>
                  </a:schemeClr>
                </a:solidFill>
                <a:latin typeface="Consolas" panose="020B0609020204030204" pitchFamily="49" charset="0"/>
                <a:cs typeface="Consolas" panose="020B0609020204030204" pitchFamily="49" charset="0"/>
              </a:rPr>
              <a:t>&gt; select * from </a:t>
            </a:r>
            <a:r>
              <a:rPr lang="en-US" altLang="zh-CN" sz="1275" dirty="0" err="1">
                <a:solidFill>
                  <a:schemeClr val="tx2">
                    <a:lumMod val="75000"/>
                  </a:schemeClr>
                </a:solidFill>
                <a:latin typeface="Consolas" panose="020B0609020204030204" pitchFamily="49" charset="0"/>
                <a:cs typeface="Consolas" panose="020B0609020204030204" pitchFamily="49" charset="0"/>
              </a:rPr>
              <a:t>todo_items</a:t>
            </a:r>
            <a:r>
              <a:rPr lang="en-US" altLang="zh-CN" sz="1275" dirty="0">
                <a:solidFill>
                  <a:schemeClr val="tx2">
                    <a:lumMod val="75000"/>
                  </a:schemeClr>
                </a:solidFill>
                <a:latin typeface="Consolas" panose="020B0609020204030204" pitchFamily="49" charset="0"/>
                <a:cs typeface="Consolas" panose="020B0609020204030204" pitchFamily="49" charset="0"/>
              </a:rPr>
              <a:t>; </a:t>
            </a:r>
          </a:p>
          <a:p>
            <a:pPr marL="534591" lvl="1" indent="0">
              <a:buNone/>
            </a:pPr>
            <a:r>
              <a:rPr lang="en-US" altLang="zh-CN" sz="1275" dirty="0">
                <a:solidFill>
                  <a:schemeClr val="tx2">
                    <a:lumMod val="75000"/>
                  </a:schemeClr>
                </a:solidFill>
                <a:latin typeface="Consolas" panose="020B0609020204030204" pitchFamily="49" charset="0"/>
                <a:cs typeface="Consolas" panose="020B0609020204030204" pitchFamily="49" charset="0"/>
              </a:rPr>
              <a:t>+--------------------------------------+------+-----------+</a:t>
            </a:r>
          </a:p>
          <a:p>
            <a:pPr marL="534591" lvl="1" indent="0">
              <a:buNone/>
            </a:pPr>
            <a:r>
              <a:rPr lang="en-US" altLang="zh-CN" sz="1275" dirty="0">
                <a:solidFill>
                  <a:schemeClr val="tx2">
                    <a:lumMod val="75000"/>
                  </a:schemeClr>
                </a:solidFill>
                <a:latin typeface="Consolas" panose="020B0609020204030204" pitchFamily="49" charset="0"/>
                <a:cs typeface="Consolas" panose="020B0609020204030204" pitchFamily="49" charset="0"/>
              </a:rPr>
              <a:t>| id                                   | name | completed |</a:t>
            </a:r>
          </a:p>
          <a:p>
            <a:pPr marL="534591" lvl="1" indent="0">
              <a:buNone/>
            </a:pPr>
            <a:r>
              <a:rPr lang="en-US" altLang="zh-CN" sz="1275" dirty="0">
                <a:solidFill>
                  <a:schemeClr val="tx2">
                    <a:lumMod val="75000"/>
                  </a:schemeClr>
                </a:solidFill>
                <a:latin typeface="Consolas" panose="020B0609020204030204" pitchFamily="49" charset="0"/>
                <a:cs typeface="Consolas" panose="020B0609020204030204" pitchFamily="49" charset="0"/>
              </a:rPr>
              <a:t>+--------------------------------------+------+-----------+</a:t>
            </a:r>
          </a:p>
          <a:p>
            <a:pPr marL="534591" lvl="1" indent="0">
              <a:buNone/>
            </a:pPr>
            <a:r>
              <a:rPr lang="en-US" altLang="zh-CN" sz="1275" dirty="0">
                <a:solidFill>
                  <a:schemeClr val="tx2">
                    <a:lumMod val="75000"/>
                  </a:schemeClr>
                </a:solidFill>
                <a:latin typeface="Consolas" panose="020B0609020204030204" pitchFamily="49" charset="0"/>
                <a:cs typeface="Consolas" panose="020B0609020204030204" pitchFamily="49" charset="0"/>
              </a:rPr>
              <a:t>| 6a3b7b71-895e-4d51-9096-86d9f4519bfb | Q    |         0 |</a:t>
            </a:r>
          </a:p>
          <a:p>
            <a:pPr marL="534591" lvl="1" indent="0">
              <a:buNone/>
            </a:pPr>
            <a:r>
              <a:rPr lang="en-US" altLang="zh-CN" sz="1275" dirty="0">
                <a:solidFill>
                  <a:schemeClr val="tx2">
                    <a:lumMod val="75000"/>
                  </a:schemeClr>
                </a:solidFill>
                <a:latin typeface="Consolas" panose="020B0609020204030204" pitchFamily="49" charset="0"/>
                <a:cs typeface="Consolas" panose="020B0609020204030204" pitchFamily="49" charset="0"/>
              </a:rPr>
              <a:t>| 3264e7fe-30e3-4dbc-b185-c448ad2b1727 | T    |         0 |</a:t>
            </a:r>
          </a:p>
          <a:p>
            <a:pPr marL="534591" lvl="1" indent="0">
              <a:buNone/>
            </a:pPr>
            <a:r>
              <a:rPr lang="en-US" altLang="zh-CN" sz="1275" dirty="0">
                <a:solidFill>
                  <a:schemeClr val="tx2">
                    <a:lumMod val="75000"/>
                  </a:schemeClr>
                </a:solidFill>
                <a:latin typeface="Consolas" panose="020B0609020204030204" pitchFamily="49" charset="0"/>
                <a:cs typeface="Consolas" panose="020B0609020204030204" pitchFamily="49" charset="0"/>
              </a:rPr>
              <a:t>| daa776a5-263e-4130-8c0e-56d79f0e3372 | X    |         0 |</a:t>
            </a:r>
          </a:p>
          <a:p>
            <a:pPr marL="534591" lvl="1" indent="0">
              <a:buNone/>
            </a:pPr>
            <a:r>
              <a:rPr lang="en-US" altLang="zh-CN" sz="1275" dirty="0">
                <a:solidFill>
                  <a:schemeClr val="tx2">
                    <a:lumMod val="75000"/>
                  </a:schemeClr>
                </a:solidFill>
                <a:latin typeface="Consolas" panose="020B0609020204030204" pitchFamily="49" charset="0"/>
                <a:cs typeface="Consolas" panose="020B0609020204030204" pitchFamily="49" charset="0"/>
              </a:rPr>
              <a:t>+--------------------------------------+------+-----------+</a:t>
            </a:r>
          </a:p>
          <a:p>
            <a:pPr marL="534591" lvl="1" indent="0">
              <a:buNone/>
            </a:pPr>
            <a:r>
              <a:rPr lang="en-US" altLang="zh-CN" sz="1275" dirty="0">
                <a:solidFill>
                  <a:schemeClr val="tx2">
                    <a:lumMod val="75000"/>
                  </a:schemeClr>
                </a:solidFill>
                <a:latin typeface="Consolas" panose="020B0609020204030204" pitchFamily="49" charset="0"/>
                <a:cs typeface="Consolas" panose="020B0609020204030204" pitchFamily="49" charset="0"/>
              </a:rPr>
              <a:t>3 rows in set (0.00 sec)</a:t>
            </a:r>
          </a:p>
        </p:txBody>
      </p:sp>
      <p:sp>
        <p:nvSpPr>
          <p:cNvPr id="4" name="灯片编号占位符 3">
            <a:extLst>
              <a:ext uri="{FF2B5EF4-FFF2-40B4-BE49-F238E27FC236}">
                <a16:creationId xmlns:a16="http://schemas.microsoft.com/office/drawing/2014/main" id="{D8AB8988-D49F-8347-A4C3-E54574875973}"/>
              </a:ext>
            </a:extLst>
          </p:cNvPr>
          <p:cNvSpPr>
            <a:spLocks noGrp="1"/>
          </p:cNvSpPr>
          <p:nvPr>
            <p:ph type="sldNum" sz="quarter" idx="12"/>
          </p:nvPr>
        </p:nvSpPr>
        <p:spPr/>
        <p:txBody>
          <a:bodyPr/>
          <a:lstStyle/>
          <a:p>
            <a:fld id="{CB818ED7-1FAF-4BEC-A906-EB6564C334EB}" type="slidenum">
              <a:rPr lang="zh-CN" altLang="en-US" smtClean="0"/>
              <a:pPr/>
              <a:t>40</a:t>
            </a:fld>
            <a:endParaRPr lang="zh-CN" altLang="en-US" dirty="0"/>
          </a:p>
        </p:txBody>
      </p:sp>
      <p:pic>
        <p:nvPicPr>
          <p:cNvPr id="5" name="图片 4">
            <a:extLst>
              <a:ext uri="{FF2B5EF4-FFF2-40B4-BE49-F238E27FC236}">
                <a16:creationId xmlns:a16="http://schemas.microsoft.com/office/drawing/2014/main" id="{09DA60DE-0E27-3889-395E-1DAF34FBC817}"/>
              </a:ext>
            </a:extLst>
          </p:cNvPr>
          <p:cNvPicPr>
            <a:picLocks noChangeAspect="1"/>
          </p:cNvPicPr>
          <p:nvPr/>
        </p:nvPicPr>
        <p:blipFill>
          <a:blip r:embed="rId2"/>
          <a:stretch>
            <a:fillRect/>
          </a:stretch>
        </p:blipFill>
        <p:spPr>
          <a:xfrm>
            <a:off x="6128814" y="2824039"/>
            <a:ext cx="2907682" cy="1508851"/>
          </a:xfrm>
          <a:prstGeom prst="rect">
            <a:avLst/>
          </a:prstGeom>
        </p:spPr>
      </p:pic>
    </p:spTree>
    <p:extLst>
      <p:ext uri="{BB962C8B-B14F-4D97-AF65-F5344CB8AC3E}">
        <p14:creationId xmlns:p14="http://schemas.microsoft.com/office/powerpoint/2010/main" val="42382114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7CD925-0DD0-EE49-BDE2-06BFD92A936F}"/>
              </a:ext>
            </a:extLst>
          </p:cNvPr>
          <p:cNvSpPr>
            <a:spLocks noGrp="1"/>
          </p:cNvSpPr>
          <p:nvPr>
            <p:ph type="title"/>
          </p:nvPr>
        </p:nvSpPr>
        <p:spPr/>
        <p:txBody>
          <a:bodyPr/>
          <a:lstStyle/>
          <a:p>
            <a:r>
              <a:rPr kumimoji="1" lang="en-US" altLang="zh-CN" dirty="0"/>
              <a:t>Multi container apps</a:t>
            </a:r>
            <a:endParaRPr kumimoji="1" lang="zh-CN" altLang="en-US" dirty="0"/>
          </a:p>
        </p:txBody>
      </p:sp>
      <p:sp>
        <p:nvSpPr>
          <p:cNvPr id="3" name="内容占位符 2">
            <a:extLst>
              <a:ext uri="{FF2B5EF4-FFF2-40B4-BE49-F238E27FC236}">
                <a16:creationId xmlns:a16="http://schemas.microsoft.com/office/drawing/2014/main" id="{8AD09495-9DF3-D642-AD3F-89E8BFC6EED0}"/>
              </a:ext>
            </a:extLst>
          </p:cNvPr>
          <p:cNvSpPr>
            <a:spLocks noGrp="1"/>
          </p:cNvSpPr>
          <p:nvPr>
            <p:ph idx="1"/>
          </p:nvPr>
        </p:nvSpPr>
        <p:spPr/>
        <p:txBody>
          <a:bodyPr>
            <a:normAutofit/>
          </a:bodyPr>
          <a:lstStyle/>
          <a:p>
            <a:r>
              <a:rPr lang="en-US" altLang="zh-CN" dirty="0"/>
              <a:t>Run your app with MySQL</a:t>
            </a:r>
          </a:p>
        </p:txBody>
      </p:sp>
      <p:sp>
        <p:nvSpPr>
          <p:cNvPr id="4" name="灯片编号占位符 3">
            <a:extLst>
              <a:ext uri="{FF2B5EF4-FFF2-40B4-BE49-F238E27FC236}">
                <a16:creationId xmlns:a16="http://schemas.microsoft.com/office/drawing/2014/main" id="{D8AB8988-D49F-8347-A4C3-E54574875973}"/>
              </a:ext>
            </a:extLst>
          </p:cNvPr>
          <p:cNvSpPr>
            <a:spLocks noGrp="1"/>
          </p:cNvSpPr>
          <p:nvPr>
            <p:ph type="sldNum" sz="quarter" idx="12"/>
          </p:nvPr>
        </p:nvSpPr>
        <p:spPr/>
        <p:txBody>
          <a:bodyPr/>
          <a:lstStyle/>
          <a:p>
            <a:fld id="{CB818ED7-1FAF-4BEC-A906-EB6564C334EB}" type="slidenum">
              <a:rPr lang="zh-CN" altLang="en-US" smtClean="0"/>
              <a:pPr/>
              <a:t>41</a:t>
            </a:fld>
            <a:endParaRPr lang="zh-CN" altLang="en-US" dirty="0"/>
          </a:p>
        </p:txBody>
      </p:sp>
      <p:pic>
        <p:nvPicPr>
          <p:cNvPr id="5" name="图片 4">
            <a:extLst>
              <a:ext uri="{FF2B5EF4-FFF2-40B4-BE49-F238E27FC236}">
                <a16:creationId xmlns:a16="http://schemas.microsoft.com/office/drawing/2014/main" id="{63D80836-CAE2-CB3C-9B79-CAB43C8B4DC7}"/>
              </a:ext>
            </a:extLst>
          </p:cNvPr>
          <p:cNvPicPr>
            <a:picLocks noChangeAspect="1"/>
          </p:cNvPicPr>
          <p:nvPr/>
        </p:nvPicPr>
        <p:blipFill>
          <a:blip r:embed="rId2"/>
          <a:stretch>
            <a:fillRect/>
          </a:stretch>
        </p:blipFill>
        <p:spPr>
          <a:xfrm>
            <a:off x="1322918" y="1229824"/>
            <a:ext cx="6498164" cy="3664185"/>
          </a:xfrm>
          <a:prstGeom prst="rect">
            <a:avLst/>
          </a:prstGeom>
        </p:spPr>
      </p:pic>
    </p:spTree>
    <p:extLst>
      <p:ext uri="{BB962C8B-B14F-4D97-AF65-F5344CB8AC3E}">
        <p14:creationId xmlns:p14="http://schemas.microsoft.com/office/powerpoint/2010/main" val="15766925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87377-D8E6-AB40-966D-EBF59A8C2944}"/>
              </a:ext>
            </a:extLst>
          </p:cNvPr>
          <p:cNvSpPr>
            <a:spLocks noGrp="1"/>
          </p:cNvSpPr>
          <p:nvPr>
            <p:ph type="title"/>
          </p:nvPr>
        </p:nvSpPr>
        <p:spPr/>
        <p:txBody>
          <a:bodyPr/>
          <a:lstStyle/>
          <a:p>
            <a:r>
              <a:rPr kumimoji="1" lang="en-US" altLang="zh-CN" dirty="0"/>
              <a:t>Use Docker Compose</a:t>
            </a:r>
            <a:endParaRPr kumimoji="1" lang="zh-CN" altLang="en-US" dirty="0"/>
          </a:p>
        </p:txBody>
      </p:sp>
      <p:sp>
        <p:nvSpPr>
          <p:cNvPr id="3" name="内容占位符 2">
            <a:extLst>
              <a:ext uri="{FF2B5EF4-FFF2-40B4-BE49-F238E27FC236}">
                <a16:creationId xmlns:a16="http://schemas.microsoft.com/office/drawing/2014/main" id="{26D43F4E-6BAE-F546-986C-5E482351BE47}"/>
              </a:ext>
            </a:extLst>
          </p:cNvPr>
          <p:cNvSpPr>
            <a:spLocks noGrp="1"/>
          </p:cNvSpPr>
          <p:nvPr>
            <p:ph idx="1"/>
          </p:nvPr>
        </p:nvSpPr>
        <p:spPr>
          <a:xfrm>
            <a:off x="107504" y="845073"/>
            <a:ext cx="8928992" cy="3940924"/>
          </a:xfrm>
        </p:spPr>
        <p:txBody>
          <a:bodyPr/>
          <a:lstStyle/>
          <a:p>
            <a:r>
              <a:rPr lang="en-US" altLang="zh-CN" dirty="0">
                <a:hlinkClick r:id="rId2"/>
              </a:rPr>
              <a:t>Docker Compose</a:t>
            </a:r>
            <a:r>
              <a:rPr lang="en-US" altLang="zh-CN" dirty="0"/>
              <a:t> is a tool that </a:t>
            </a:r>
            <a:r>
              <a:rPr lang="en-US" altLang="zh-CN" dirty="0">
                <a:solidFill>
                  <a:srgbClr val="FF0000"/>
                </a:solidFill>
              </a:rPr>
              <a:t>helps you</a:t>
            </a:r>
            <a:r>
              <a:rPr lang="zh-CN" altLang="en-US" dirty="0">
                <a:solidFill>
                  <a:srgbClr val="FF0000"/>
                </a:solidFill>
              </a:rPr>
              <a:t> </a:t>
            </a:r>
            <a:r>
              <a:rPr lang="en-US" altLang="zh-CN" dirty="0">
                <a:solidFill>
                  <a:srgbClr val="FF0000"/>
                </a:solidFill>
              </a:rPr>
              <a:t>define and share multi-container applications</a:t>
            </a:r>
            <a:r>
              <a:rPr lang="en-US" altLang="zh-CN" dirty="0"/>
              <a:t>. </a:t>
            </a:r>
          </a:p>
          <a:p>
            <a:pPr lvl="1"/>
            <a:r>
              <a:rPr lang="en-US" altLang="zh-CN" dirty="0"/>
              <a:t>With Compose, we can create a YAML file to define the services and with a single command, can spin everything up or tear it all down.</a:t>
            </a:r>
          </a:p>
          <a:p>
            <a:pPr lvl="1"/>
            <a:endParaRPr lang="en-US" altLang="zh-CN" dirty="0"/>
          </a:p>
          <a:p>
            <a:r>
              <a:rPr lang="en-US" altLang="zh-CN" dirty="0"/>
              <a:t>The </a:t>
            </a:r>
            <a:r>
              <a:rPr lang="en-US" altLang="zh-CN" i="1" dirty="0">
                <a:solidFill>
                  <a:srgbClr val="FF0000"/>
                </a:solidFill>
              </a:rPr>
              <a:t>big</a:t>
            </a:r>
            <a:r>
              <a:rPr lang="en-US" altLang="zh-CN" dirty="0"/>
              <a:t> advantage of using </a:t>
            </a:r>
            <a:r>
              <a:rPr lang="en-US" altLang="zh-CN" dirty="0">
                <a:solidFill>
                  <a:srgbClr val="FF0000"/>
                </a:solidFill>
              </a:rPr>
              <a:t>Compose</a:t>
            </a:r>
            <a:r>
              <a:rPr lang="en-US" altLang="zh-CN" dirty="0"/>
              <a:t> is </a:t>
            </a:r>
          </a:p>
          <a:p>
            <a:pPr lvl="1"/>
            <a:r>
              <a:rPr lang="en-US" altLang="zh-CN" dirty="0"/>
              <a:t>you can define your application stack in a file, keep it at the root of your project repo (it’s now version controlled), and easily enable someone else to contribute to your project. </a:t>
            </a:r>
          </a:p>
          <a:p>
            <a:pPr lvl="1"/>
            <a:r>
              <a:rPr lang="en-US" altLang="zh-CN" dirty="0"/>
              <a:t>Someone would only need to clone your repo and start the compose app. In fact, you might see quite a few projects on GitHub/GitLab doing exactly this now.</a:t>
            </a:r>
          </a:p>
        </p:txBody>
      </p:sp>
      <p:sp>
        <p:nvSpPr>
          <p:cNvPr id="4" name="灯片编号占位符 3">
            <a:extLst>
              <a:ext uri="{FF2B5EF4-FFF2-40B4-BE49-F238E27FC236}">
                <a16:creationId xmlns:a16="http://schemas.microsoft.com/office/drawing/2014/main" id="{9FFDAD38-4F9F-FD4A-B297-CB690B06716E}"/>
              </a:ext>
            </a:extLst>
          </p:cNvPr>
          <p:cNvSpPr>
            <a:spLocks noGrp="1"/>
          </p:cNvSpPr>
          <p:nvPr>
            <p:ph type="sldNum" sz="quarter" idx="12"/>
          </p:nvPr>
        </p:nvSpPr>
        <p:spPr/>
        <p:txBody>
          <a:bodyPr/>
          <a:lstStyle/>
          <a:p>
            <a:fld id="{CB818ED7-1FAF-4BEC-A906-EB6564C334EB}" type="slidenum">
              <a:rPr lang="zh-CN" altLang="en-US" smtClean="0"/>
              <a:pPr/>
              <a:t>42</a:t>
            </a:fld>
            <a:endParaRPr lang="zh-CN" altLang="en-US" dirty="0"/>
          </a:p>
        </p:txBody>
      </p:sp>
    </p:spTree>
    <p:extLst>
      <p:ext uri="{BB962C8B-B14F-4D97-AF65-F5344CB8AC3E}">
        <p14:creationId xmlns:p14="http://schemas.microsoft.com/office/powerpoint/2010/main" val="31743673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87377-D8E6-AB40-966D-EBF59A8C2944}"/>
              </a:ext>
            </a:extLst>
          </p:cNvPr>
          <p:cNvSpPr>
            <a:spLocks noGrp="1"/>
          </p:cNvSpPr>
          <p:nvPr>
            <p:ph type="title"/>
          </p:nvPr>
        </p:nvSpPr>
        <p:spPr/>
        <p:txBody>
          <a:bodyPr/>
          <a:lstStyle/>
          <a:p>
            <a:r>
              <a:rPr kumimoji="1" lang="en-US" altLang="zh-CN" dirty="0"/>
              <a:t>Use Docker Compose</a:t>
            </a:r>
            <a:endParaRPr kumimoji="1" lang="zh-CN" altLang="en-US" dirty="0"/>
          </a:p>
        </p:txBody>
      </p:sp>
      <p:sp>
        <p:nvSpPr>
          <p:cNvPr id="3" name="内容占位符 2">
            <a:extLst>
              <a:ext uri="{FF2B5EF4-FFF2-40B4-BE49-F238E27FC236}">
                <a16:creationId xmlns:a16="http://schemas.microsoft.com/office/drawing/2014/main" id="{26D43F4E-6BAE-F546-986C-5E482351BE47}"/>
              </a:ext>
            </a:extLst>
          </p:cNvPr>
          <p:cNvSpPr>
            <a:spLocks noGrp="1"/>
          </p:cNvSpPr>
          <p:nvPr>
            <p:ph idx="1"/>
          </p:nvPr>
        </p:nvSpPr>
        <p:spPr/>
        <p:txBody>
          <a:bodyPr>
            <a:normAutofit fontScale="85000" lnSpcReduction="20000"/>
          </a:bodyPr>
          <a:lstStyle/>
          <a:p>
            <a:r>
              <a:rPr lang="en-US" altLang="zh-CN" dirty="0"/>
              <a:t>Create the Compose file</a:t>
            </a:r>
          </a:p>
          <a:p>
            <a:pPr lvl="1"/>
            <a:r>
              <a:rPr lang="en-US" altLang="zh-CN" dirty="0"/>
              <a:t>At the root of the app project, create a file named </a:t>
            </a:r>
            <a:r>
              <a:rPr lang="en-US" altLang="zh-CN" dirty="0" err="1">
                <a:solidFill>
                  <a:srgbClr val="FF0000"/>
                </a:solidFill>
              </a:rPr>
              <a:t>compose.yaml</a:t>
            </a:r>
            <a:r>
              <a:rPr lang="en-US" altLang="zh-CN" dirty="0"/>
              <a:t>.</a:t>
            </a:r>
          </a:p>
          <a:p>
            <a:pPr lvl="1"/>
            <a:endParaRPr lang="en-US" altLang="zh-CN" dirty="0"/>
          </a:p>
          <a:p>
            <a:r>
              <a:rPr lang="en-US" altLang="zh-CN" dirty="0"/>
              <a:t>Define the app service</a:t>
            </a:r>
            <a:r>
              <a:rPr lang="zh-CN" altLang="en-US" dirty="0"/>
              <a:t> </a:t>
            </a:r>
            <a:r>
              <a:rPr lang="en-US" altLang="zh-CN" dirty="0"/>
              <a:t>–</a:t>
            </a:r>
            <a:r>
              <a:rPr lang="zh-CN" altLang="en-US" dirty="0"/>
              <a:t> </a:t>
            </a:r>
            <a:r>
              <a:rPr lang="en-US" altLang="zh-CN" dirty="0"/>
              <a:t>define</a:t>
            </a:r>
            <a:r>
              <a:rPr lang="zh-CN" altLang="en-US" dirty="0"/>
              <a:t> </a:t>
            </a:r>
            <a:r>
              <a:rPr lang="en-US" altLang="zh-CN" dirty="0"/>
              <a:t>the service in the </a:t>
            </a:r>
            <a:r>
              <a:rPr lang="en-US" altLang="zh-CN" dirty="0" err="1"/>
              <a:t>compose.yaml</a:t>
            </a:r>
            <a:r>
              <a:rPr lang="en-US" altLang="zh-CN" dirty="0"/>
              <a:t> file</a:t>
            </a:r>
          </a:p>
          <a:p>
            <a:pPr marL="342900" lvl="1" indent="0">
              <a:buNone/>
            </a:pPr>
            <a:r>
              <a:rPr lang="en-US" altLang="zh-CN" dirty="0">
                <a:solidFill>
                  <a:schemeClr val="tx2"/>
                </a:solidFill>
              </a:rPr>
              <a:t>services:</a:t>
            </a:r>
          </a:p>
          <a:p>
            <a:pPr marL="342900" lvl="1" indent="0">
              <a:buNone/>
            </a:pPr>
            <a:r>
              <a:rPr lang="en-US" altLang="zh-CN" dirty="0">
                <a:solidFill>
                  <a:schemeClr val="tx2"/>
                </a:solidFill>
              </a:rPr>
              <a:t>  app:</a:t>
            </a:r>
          </a:p>
          <a:p>
            <a:pPr marL="342900" lvl="1" indent="0">
              <a:buNone/>
            </a:pPr>
            <a:r>
              <a:rPr lang="en-US" altLang="zh-CN" dirty="0">
                <a:solidFill>
                  <a:schemeClr val="tx2"/>
                </a:solidFill>
              </a:rPr>
              <a:t>    image: node:18-alpine</a:t>
            </a:r>
          </a:p>
          <a:p>
            <a:pPr marL="342900" lvl="1" indent="0">
              <a:buNone/>
            </a:pPr>
            <a:r>
              <a:rPr lang="en-US" altLang="zh-CN" dirty="0">
                <a:solidFill>
                  <a:schemeClr val="tx2"/>
                </a:solidFill>
              </a:rPr>
              <a:t>    command: </a:t>
            </a:r>
            <a:r>
              <a:rPr lang="en-US" altLang="zh-CN" dirty="0" err="1">
                <a:solidFill>
                  <a:schemeClr val="tx2"/>
                </a:solidFill>
              </a:rPr>
              <a:t>sh</a:t>
            </a:r>
            <a:r>
              <a:rPr lang="en-US" altLang="zh-CN" dirty="0">
                <a:solidFill>
                  <a:schemeClr val="tx2"/>
                </a:solidFill>
              </a:rPr>
              <a:t> -c "yarn install &amp;&amp; yarn run dev"</a:t>
            </a:r>
          </a:p>
          <a:p>
            <a:pPr marL="342900" lvl="1" indent="0">
              <a:buNone/>
            </a:pPr>
            <a:r>
              <a:rPr lang="en-US" altLang="zh-CN" dirty="0">
                <a:solidFill>
                  <a:schemeClr val="tx2"/>
                </a:solidFill>
              </a:rPr>
              <a:t>    ports:</a:t>
            </a:r>
          </a:p>
          <a:p>
            <a:pPr marL="342900" lvl="1" indent="0">
              <a:buNone/>
            </a:pPr>
            <a:r>
              <a:rPr lang="en-US" altLang="zh-CN" dirty="0">
                <a:solidFill>
                  <a:schemeClr val="tx2"/>
                </a:solidFill>
              </a:rPr>
              <a:t>      - 127.0.0.1:3000:3000</a:t>
            </a:r>
          </a:p>
          <a:p>
            <a:pPr marL="342900" lvl="1" indent="0">
              <a:buNone/>
            </a:pPr>
            <a:r>
              <a:rPr lang="en-US" altLang="zh-CN" dirty="0">
                <a:solidFill>
                  <a:schemeClr val="tx2"/>
                </a:solidFill>
              </a:rPr>
              <a:t>    </a:t>
            </a:r>
            <a:r>
              <a:rPr lang="en-US" altLang="zh-CN" dirty="0" err="1">
                <a:solidFill>
                  <a:schemeClr val="tx2"/>
                </a:solidFill>
              </a:rPr>
              <a:t>working_dir</a:t>
            </a:r>
            <a:r>
              <a:rPr lang="en-US" altLang="zh-CN" dirty="0">
                <a:solidFill>
                  <a:schemeClr val="tx2"/>
                </a:solidFill>
              </a:rPr>
              <a:t>: /app</a:t>
            </a:r>
          </a:p>
          <a:p>
            <a:pPr marL="342900" lvl="1" indent="0">
              <a:buNone/>
            </a:pPr>
            <a:r>
              <a:rPr lang="en-US" altLang="zh-CN" dirty="0">
                <a:solidFill>
                  <a:schemeClr val="tx2"/>
                </a:solidFill>
              </a:rPr>
              <a:t>    volumes:</a:t>
            </a:r>
          </a:p>
          <a:p>
            <a:pPr marL="342900" lvl="1" indent="0">
              <a:buNone/>
            </a:pPr>
            <a:r>
              <a:rPr lang="en-US" altLang="zh-CN" dirty="0">
                <a:solidFill>
                  <a:schemeClr val="tx2"/>
                </a:solidFill>
              </a:rPr>
              <a:t>      - ./:/app</a:t>
            </a:r>
          </a:p>
          <a:p>
            <a:pPr marL="342900" lvl="1" indent="0">
              <a:buNone/>
            </a:pPr>
            <a:r>
              <a:rPr lang="en-US" altLang="zh-CN" dirty="0">
                <a:solidFill>
                  <a:schemeClr val="tx2"/>
                </a:solidFill>
              </a:rPr>
              <a:t>    environment:</a:t>
            </a:r>
          </a:p>
          <a:p>
            <a:pPr marL="342900" lvl="1" indent="0">
              <a:buNone/>
            </a:pPr>
            <a:r>
              <a:rPr lang="en-US" altLang="zh-CN" dirty="0">
                <a:solidFill>
                  <a:schemeClr val="tx2"/>
                </a:solidFill>
              </a:rPr>
              <a:t>      MYSQL_HOST: </a:t>
            </a:r>
            <a:r>
              <a:rPr lang="en-US" altLang="zh-CN" dirty="0" err="1">
                <a:solidFill>
                  <a:schemeClr val="tx2"/>
                </a:solidFill>
              </a:rPr>
              <a:t>mysql</a:t>
            </a:r>
            <a:endParaRPr lang="en-US" altLang="zh-CN" dirty="0">
              <a:solidFill>
                <a:schemeClr val="tx2"/>
              </a:solidFill>
            </a:endParaRPr>
          </a:p>
          <a:p>
            <a:pPr marL="342900" lvl="1" indent="0">
              <a:buNone/>
            </a:pPr>
            <a:r>
              <a:rPr lang="en-US" altLang="zh-CN" dirty="0">
                <a:solidFill>
                  <a:schemeClr val="tx2"/>
                </a:solidFill>
              </a:rPr>
              <a:t>      MYSQL_USER: root</a:t>
            </a:r>
          </a:p>
          <a:p>
            <a:pPr marL="342900" lvl="1" indent="0">
              <a:buNone/>
            </a:pPr>
            <a:r>
              <a:rPr lang="en-US" altLang="zh-CN" dirty="0">
                <a:solidFill>
                  <a:schemeClr val="tx2"/>
                </a:solidFill>
              </a:rPr>
              <a:t>      MYSQL_PASSWORD: secret</a:t>
            </a:r>
          </a:p>
          <a:p>
            <a:pPr marL="342900" lvl="1" indent="0">
              <a:buNone/>
            </a:pPr>
            <a:r>
              <a:rPr lang="en-US" altLang="zh-CN" dirty="0">
                <a:solidFill>
                  <a:schemeClr val="tx2"/>
                </a:solidFill>
              </a:rPr>
              <a:t>      MYSQL_DB: </a:t>
            </a:r>
            <a:r>
              <a:rPr lang="en-US" altLang="zh-CN" dirty="0" err="1">
                <a:solidFill>
                  <a:schemeClr val="tx2"/>
                </a:solidFill>
              </a:rPr>
              <a:t>todos</a:t>
            </a:r>
            <a:endParaRPr lang="en-US" altLang="zh-CN" dirty="0">
              <a:solidFill>
                <a:schemeClr val="tx2"/>
              </a:solidFill>
            </a:endParaRPr>
          </a:p>
          <a:p>
            <a:pPr lvl="1"/>
            <a:endParaRPr lang="en-US" altLang="zh-CN" dirty="0"/>
          </a:p>
        </p:txBody>
      </p:sp>
      <p:sp>
        <p:nvSpPr>
          <p:cNvPr id="4" name="灯片编号占位符 3">
            <a:extLst>
              <a:ext uri="{FF2B5EF4-FFF2-40B4-BE49-F238E27FC236}">
                <a16:creationId xmlns:a16="http://schemas.microsoft.com/office/drawing/2014/main" id="{9FFDAD38-4F9F-FD4A-B297-CB690B06716E}"/>
              </a:ext>
            </a:extLst>
          </p:cNvPr>
          <p:cNvSpPr>
            <a:spLocks noGrp="1"/>
          </p:cNvSpPr>
          <p:nvPr>
            <p:ph type="sldNum" sz="quarter" idx="12"/>
          </p:nvPr>
        </p:nvSpPr>
        <p:spPr/>
        <p:txBody>
          <a:bodyPr/>
          <a:lstStyle/>
          <a:p>
            <a:fld id="{CB818ED7-1FAF-4BEC-A906-EB6564C334EB}" type="slidenum">
              <a:rPr lang="zh-CN" altLang="en-US" smtClean="0"/>
              <a:pPr/>
              <a:t>43</a:t>
            </a:fld>
            <a:endParaRPr lang="zh-CN" altLang="en-US" dirty="0"/>
          </a:p>
        </p:txBody>
      </p:sp>
    </p:spTree>
    <p:extLst>
      <p:ext uri="{BB962C8B-B14F-4D97-AF65-F5344CB8AC3E}">
        <p14:creationId xmlns:p14="http://schemas.microsoft.com/office/powerpoint/2010/main" val="34690572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87377-D8E6-AB40-966D-EBF59A8C2944}"/>
              </a:ext>
            </a:extLst>
          </p:cNvPr>
          <p:cNvSpPr>
            <a:spLocks noGrp="1"/>
          </p:cNvSpPr>
          <p:nvPr>
            <p:ph type="title"/>
          </p:nvPr>
        </p:nvSpPr>
        <p:spPr/>
        <p:txBody>
          <a:bodyPr/>
          <a:lstStyle/>
          <a:p>
            <a:r>
              <a:rPr kumimoji="1" lang="en-US" altLang="zh-CN" dirty="0"/>
              <a:t>Use Docker Compose</a:t>
            </a:r>
            <a:endParaRPr kumimoji="1" lang="zh-CN" altLang="en-US" dirty="0"/>
          </a:p>
        </p:txBody>
      </p:sp>
      <p:sp>
        <p:nvSpPr>
          <p:cNvPr id="3" name="内容占位符 2">
            <a:extLst>
              <a:ext uri="{FF2B5EF4-FFF2-40B4-BE49-F238E27FC236}">
                <a16:creationId xmlns:a16="http://schemas.microsoft.com/office/drawing/2014/main" id="{26D43F4E-6BAE-F546-986C-5E482351BE47}"/>
              </a:ext>
            </a:extLst>
          </p:cNvPr>
          <p:cNvSpPr>
            <a:spLocks noGrp="1"/>
          </p:cNvSpPr>
          <p:nvPr>
            <p:ph idx="1"/>
          </p:nvPr>
        </p:nvSpPr>
        <p:spPr/>
        <p:txBody>
          <a:bodyPr>
            <a:normAutofit/>
          </a:bodyPr>
          <a:lstStyle/>
          <a:p>
            <a:r>
              <a:rPr lang="en-US" altLang="zh-CN" dirty="0"/>
              <a:t>Define the MySQL service</a:t>
            </a:r>
          </a:p>
          <a:p>
            <a:pPr marL="342900" lvl="1" indent="0">
              <a:buNone/>
            </a:pPr>
            <a:r>
              <a:rPr lang="en-US" altLang="zh-CN" dirty="0">
                <a:solidFill>
                  <a:schemeClr val="tx2"/>
                </a:solidFill>
              </a:rPr>
              <a:t>services:</a:t>
            </a:r>
          </a:p>
          <a:p>
            <a:pPr marL="342900" lvl="1" indent="0">
              <a:buNone/>
            </a:pPr>
            <a:r>
              <a:rPr lang="en-US" altLang="zh-CN" dirty="0">
                <a:solidFill>
                  <a:schemeClr val="tx2"/>
                </a:solidFill>
              </a:rPr>
              <a:t>  app:</a:t>
            </a:r>
          </a:p>
          <a:p>
            <a:pPr marL="342900" lvl="1" indent="0">
              <a:buNone/>
            </a:pPr>
            <a:r>
              <a:rPr lang="en-US" altLang="zh-CN" dirty="0">
                <a:solidFill>
                  <a:schemeClr val="tx2"/>
                </a:solidFill>
              </a:rPr>
              <a:t>    # The app service definition</a:t>
            </a:r>
          </a:p>
          <a:p>
            <a:pPr marL="342900" lvl="1" indent="0">
              <a:buNone/>
            </a:pPr>
            <a:r>
              <a:rPr lang="en-US" altLang="zh-CN" dirty="0">
                <a:solidFill>
                  <a:schemeClr val="tx2"/>
                </a:solidFill>
              </a:rPr>
              <a:t>  </a:t>
            </a:r>
            <a:r>
              <a:rPr lang="en-US" altLang="zh-CN" dirty="0" err="1">
                <a:solidFill>
                  <a:schemeClr val="tx2"/>
                </a:solidFill>
              </a:rPr>
              <a:t>mysql</a:t>
            </a:r>
            <a:r>
              <a:rPr lang="en-US" altLang="zh-CN" dirty="0">
                <a:solidFill>
                  <a:schemeClr val="tx2"/>
                </a:solidFill>
              </a:rPr>
              <a:t>:</a:t>
            </a:r>
          </a:p>
          <a:p>
            <a:pPr marL="342900" lvl="1" indent="0">
              <a:buNone/>
            </a:pPr>
            <a:r>
              <a:rPr lang="en-US" altLang="zh-CN" dirty="0">
                <a:solidFill>
                  <a:schemeClr val="tx2"/>
                </a:solidFill>
              </a:rPr>
              <a:t>    image: mysql:8.0</a:t>
            </a:r>
          </a:p>
          <a:p>
            <a:pPr marL="342900" lvl="1" indent="0">
              <a:buNone/>
            </a:pPr>
            <a:r>
              <a:rPr lang="en-US" altLang="zh-CN" dirty="0">
                <a:solidFill>
                  <a:schemeClr val="tx2"/>
                </a:solidFill>
              </a:rPr>
              <a:t>    volumes:</a:t>
            </a:r>
          </a:p>
          <a:p>
            <a:pPr marL="342900" lvl="1" indent="0">
              <a:buNone/>
            </a:pPr>
            <a:r>
              <a:rPr lang="en-US" altLang="zh-CN" dirty="0">
                <a:solidFill>
                  <a:schemeClr val="tx2"/>
                </a:solidFill>
              </a:rPr>
              <a:t>      - </a:t>
            </a:r>
            <a:r>
              <a:rPr lang="en-US" altLang="zh-CN" dirty="0" err="1">
                <a:solidFill>
                  <a:schemeClr val="tx2"/>
                </a:solidFill>
              </a:rPr>
              <a:t>todo</a:t>
            </a:r>
            <a:r>
              <a:rPr lang="en-US" altLang="zh-CN" dirty="0">
                <a:solidFill>
                  <a:schemeClr val="tx2"/>
                </a:solidFill>
              </a:rPr>
              <a:t>-</a:t>
            </a:r>
            <a:r>
              <a:rPr lang="en-US" altLang="zh-CN" dirty="0" err="1">
                <a:solidFill>
                  <a:schemeClr val="tx2"/>
                </a:solidFill>
              </a:rPr>
              <a:t>mysql</a:t>
            </a:r>
            <a:r>
              <a:rPr lang="en-US" altLang="zh-CN" dirty="0">
                <a:solidFill>
                  <a:schemeClr val="tx2"/>
                </a:solidFill>
              </a:rPr>
              <a:t>-data:/var/lib/</a:t>
            </a:r>
            <a:r>
              <a:rPr lang="en-US" altLang="zh-CN" dirty="0" err="1">
                <a:solidFill>
                  <a:schemeClr val="tx2"/>
                </a:solidFill>
              </a:rPr>
              <a:t>mysql</a:t>
            </a:r>
            <a:endParaRPr lang="en-US" altLang="zh-CN" dirty="0">
              <a:solidFill>
                <a:schemeClr val="tx2"/>
              </a:solidFill>
            </a:endParaRPr>
          </a:p>
          <a:p>
            <a:pPr marL="342900" lvl="1" indent="0">
              <a:buNone/>
            </a:pPr>
            <a:r>
              <a:rPr lang="en-US" altLang="zh-CN" dirty="0">
                <a:solidFill>
                  <a:schemeClr val="tx2"/>
                </a:solidFill>
              </a:rPr>
              <a:t>    environment:</a:t>
            </a:r>
          </a:p>
          <a:p>
            <a:pPr marL="342900" lvl="1" indent="0">
              <a:buNone/>
            </a:pPr>
            <a:r>
              <a:rPr lang="en-US" altLang="zh-CN" dirty="0">
                <a:solidFill>
                  <a:schemeClr val="tx2"/>
                </a:solidFill>
              </a:rPr>
              <a:t>      MYSQL_ROOT_PASSWORD: secret</a:t>
            </a:r>
          </a:p>
          <a:p>
            <a:pPr marL="342900" lvl="1" indent="0">
              <a:buNone/>
            </a:pPr>
            <a:r>
              <a:rPr lang="en-US" altLang="zh-CN" dirty="0">
                <a:solidFill>
                  <a:schemeClr val="tx2"/>
                </a:solidFill>
              </a:rPr>
              <a:t>      MYSQL_DATABASE: </a:t>
            </a:r>
            <a:r>
              <a:rPr lang="en-US" altLang="zh-CN" dirty="0" err="1">
                <a:solidFill>
                  <a:schemeClr val="tx2"/>
                </a:solidFill>
              </a:rPr>
              <a:t>todos</a:t>
            </a:r>
            <a:endParaRPr lang="en-US" altLang="zh-CN" dirty="0">
              <a:solidFill>
                <a:schemeClr val="tx2"/>
              </a:solidFill>
            </a:endParaRPr>
          </a:p>
          <a:p>
            <a:pPr marL="342900" lvl="1" indent="0">
              <a:buNone/>
            </a:pPr>
            <a:endParaRPr lang="en-US" altLang="zh-CN" dirty="0">
              <a:solidFill>
                <a:schemeClr val="tx2"/>
              </a:solidFill>
            </a:endParaRPr>
          </a:p>
          <a:p>
            <a:pPr marL="342900" lvl="1" indent="0">
              <a:buNone/>
            </a:pPr>
            <a:r>
              <a:rPr lang="en-US" altLang="zh-CN" dirty="0">
                <a:solidFill>
                  <a:schemeClr val="tx2"/>
                </a:solidFill>
              </a:rPr>
              <a:t>volumes:</a:t>
            </a:r>
          </a:p>
          <a:p>
            <a:pPr marL="342900" lvl="1" indent="0">
              <a:buNone/>
            </a:pPr>
            <a:r>
              <a:rPr lang="en-US" altLang="zh-CN" dirty="0">
                <a:solidFill>
                  <a:schemeClr val="tx2"/>
                </a:solidFill>
              </a:rPr>
              <a:t>  </a:t>
            </a:r>
            <a:r>
              <a:rPr lang="en-US" altLang="zh-CN" dirty="0" err="1">
                <a:solidFill>
                  <a:schemeClr val="tx2"/>
                </a:solidFill>
              </a:rPr>
              <a:t>todo</a:t>
            </a:r>
            <a:r>
              <a:rPr lang="en-US" altLang="zh-CN" dirty="0">
                <a:solidFill>
                  <a:schemeClr val="tx2"/>
                </a:solidFill>
              </a:rPr>
              <a:t>-</a:t>
            </a:r>
            <a:r>
              <a:rPr lang="en-US" altLang="zh-CN" dirty="0" err="1">
                <a:solidFill>
                  <a:schemeClr val="tx2"/>
                </a:solidFill>
              </a:rPr>
              <a:t>mysql</a:t>
            </a:r>
            <a:r>
              <a:rPr lang="en-US" altLang="zh-CN" dirty="0">
                <a:solidFill>
                  <a:schemeClr val="tx2"/>
                </a:solidFill>
              </a:rPr>
              <a:t>-data:</a:t>
            </a:r>
          </a:p>
          <a:p>
            <a:pPr lvl="1"/>
            <a:endParaRPr lang="en-US" altLang="zh-CN" dirty="0"/>
          </a:p>
        </p:txBody>
      </p:sp>
      <p:sp>
        <p:nvSpPr>
          <p:cNvPr id="4" name="灯片编号占位符 3">
            <a:extLst>
              <a:ext uri="{FF2B5EF4-FFF2-40B4-BE49-F238E27FC236}">
                <a16:creationId xmlns:a16="http://schemas.microsoft.com/office/drawing/2014/main" id="{9FFDAD38-4F9F-FD4A-B297-CB690B06716E}"/>
              </a:ext>
            </a:extLst>
          </p:cNvPr>
          <p:cNvSpPr>
            <a:spLocks noGrp="1"/>
          </p:cNvSpPr>
          <p:nvPr>
            <p:ph type="sldNum" sz="quarter" idx="12"/>
          </p:nvPr>
        </p:nvSpPr>
        <p:spPr/>
        <p:txBody>
          <a:bodyPr/>
          <a:lstStyle/>
          <a:p>
            <a:fld id="{CB818ED7-1FAF-4BEC-A906-EB6564C334EB}" type="slidenum">
              <a:rPr lang="zh-CN" altLang="en-US" smtClean="0"/>
              <a:pPr/>
              <a:t>44</a:t>
            </a:fld>
            <a:endParaRPr lang="zh-CN" altLang="en-US" dirty="0"/>
          </a:p>
        </p:txBody>
      </p:sp>
    </p:spTree>
    <p:extLst>
      <p:ext uri="{BB962C8B-B14F-4D97-AF65-F5344CB8AC3E}">
        <p14:creationId xmlns:p14="http://schemas.microsoft.com/office/powerpoint/2010/main" val="1139208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87377-D8E6-AB40-966D-EBF59A8C2944}"/>
              </a:ext>
            </a:extLst>
          </p:cNvPr>
          <p:cNvSpPr>
            <a:spLocks noGrp="1"/>
          </p:cNvSpPr>
          <p:nvPr>
            <p:ph type="title"/>
          </p:nvPr>
        </p:nvSpPr>
        <p:spPr/>
        <p:txBody>
          <a:bodyPr/>
          <a:lstStyle/>
          <a:p>
            <a:r>
              <a:rPr kumimoji="1" lang="en-US" altLang="zh-CN" dirty="0"/>
              <a:t>Use Docker Compose</a:t>
            </a:r>
            <a:endParaRPr kumimoji="1" lang="zh-CN" altLang="en-US" dirty="0"/>
          </a:p>
        </p:txBody>
      </p:sp>
      <p:sp>
        <p:nvSpPr>
          <p:cNvPr id="3" name="内容占位符 2">
            <a:extLst>
              <a:ext uri="{FF2B5EF4-FFF2-40B4-BE49-F238E27FC236}">
                <a16:creationId xmlns:a16="http://schemas.microsoft.com/office/drawing/2014/main" id="{26D43F4E-6BAE-F546-986C-5E482351BE47}"/>
              </a:ext>
            </a:extLst>
          </p:cNvPr>
          <p:cNvSpPr>
            <a:spLocks noGrp="1"/>
          </p:cNvSpPr>
          <p:nvPr>
            <p:ph idx="1"/>
          </p:nvPr>
        </p:nvSpPr>
        <p:spPr/>
        <p:txBody>
          <a:bodyPr>
            <a:normAutofit/>
          </a:bodyPr>
          <a:lstStyle/>
          <a:p>
            <a:r>
              <a:rPr lang="en-US" altLang="zh-CN" dirty="0"/>
              <a:t>Run the application stack</a:t>
            </a:r>
          </a:p>
          <a:p>
            <a:pPr marL="342900" lvl="1" indent="0">
              <a:buNone/>
            </a:pPr>
            <a:r>
              <a:rPr lang="en-US" altLang="zh-CN" dirty="0">
                <a:solidFill>
                  <a:schemeClr val="tx2">
                    <a:lumMod val="75000"/>
                  </a:schemeClr>
                </a:solidFill>
                <a:latin typeface="Consolas" panose="020B0609020204030204" pitchFamily="49" charset="0"/>
                <a:cs typeface="Consolas" panose="020B0609020204030204" pitchFamily="49" charset="0"/>
              </a:rPr>
              <a:t>docker-compose up -d</a:t>
            </a:r>
          </a:p>
          <a:p>
            <a:pPr lvl="1"/>
            <a:endParaRPr lang="en-US" altLang="zh-CN" dirty="0"/>
          </a:p>
        </p:txBody>
      </p:sp>
      <p:sp>
        <p:nvSpPr>
          <p:cNvPr id="4" name="灯片编号占位符 3">
            <a:extLst>
              <a:ext uri="{FF2B5EF4-FFF2-40B4-BE49-F238E27FC236}">
                <a16:creationId xmlns:a16="http://schemas.microsoft.com/office/drawing/2014/main" id="{9FFDAD38-4F9F-FD4A-B297-CB690B06716E}"/>
              </a:ext>
            </a:extLst>
          </p:cNvPr>
          <p:cNvSpPr>
            <a:spLocks noGrp="1"/>
          </p:cNvSpPr>
          <p:nvPr>
            <p:ph type="sldNum" sz="quarter" idx="12"/>
          </p:nvPr>
        </p:nvSpPr>
        <p:spPr/>
        <p:txBody>
          <a:bodyPr/>
          <a:lstStyle/>
          <a:p>
            <a:fld id="{CB818ED7-1FAF-4BEC-A906-EB6564C334EB}" type="slidenum">
              <a:rPr lang="zh-CN" altLang="en-US" smtClean="0"/>
              <a:pPr/>
              <a:t>45</a:t>
            </a:fld>
            <a:endParaRPr lang="zh-CN" altLang="en-US" dirty="0"/>
          </a:p>
        </p:txBody>
      </p:sp>
      <p:sp>
        <p:nvSpPr>
          <p:cNvPr id="5" name="矩形 4">
            <a:extLst>
              <a:ext uri="{FF2B5EF4-FFF2-40B4-BE49-F238E27FC236}">
                <a16:creationId xmlns:a16="http://schemas.microsoft.com/office/drawing/2014/main" id="{F14503E1-C167-9A4A-95B3-4717260DE183}"/>
              </a:ext>
            </a:extLst>
          </p:cNvPr>
          <p:cNvSpPr/>
          <p:nvPr/>
        </p:nvSpPr>
        <p:spPr>
          <a:xfrm>
            <a:off x="2857500" y="1913878"/>
            <a:ext cx="3429000" cy="300082"/>
          </a:xfrm>
          <a:prstGeom prst="rect">
            <a:avLst/>
          </a:prstGeom>
        </p:spPr>
        <p:txBody>
          <a:bodyPr>
            <a:spAutoFit/>
          </a:bodyPr>
          <a:lstStyle/>
          <a:p>
            <a:endParaRPr lang="zh-CN" altLang="en-US" sz="1350" dirty="0"/>
          </a:p>
        </p:txBody>
      </p:sp>
      <p:pic>
        <p:nvPicPr>
          <p:cNvPr id="7" name="图片 6">
            <a:extLst>
              <a:ext uri="{FF2B5EF4-FFF2-40B4-BE49-F238E27FC236}">
                <a16:creationId xmlns:a16="http://schemas.microsoft.com/office/drawing/2014/main" id="{93333EE1-6D80-0658-AA70-B6F17EDE7DA7}"/>
              </a:ext>
            </a:extLst>
          </p:cNvPr>
          <p:cNvPicPr>
            <a:picLocks noChangeAspect="1"/>
          </p:cNvPicPr>
          <p:nvPr/>
        </p:nvPicPr>
        <p:blipFill>
          <a:blip r:embed="rId2"/>
          <a:stretch>
            <a:fillRect/>
          </a:stretch>
        </p:blipFill>
        <p:spPr>
          <a:xfrm>
            <a:off x="685800" y="1851660"/>
            <a:ext cx="7772400" cy="1440180"/>
          </a:xfrm>
          <a:prstGeom prst="rect">
            <a:avLst/>
          </a:prstGeom>
        </p:spPr>
      </p:pic>
    </p:spTree>
    <p:extLst>
      <p:ext uri="{BB962C8B-B14F-4D97-AF65-F5344CB8AC3E}">
        <p14:creationId xmlns:p14="http://schemas.microsoft.com/office/powerpoint/2010/main" val="21030996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887377-D8E6-AB40-966D-EBF59A8C2944}"/>
              </a:ext>
            </a:extLst>
          </p:cNvPr>
          <p:cNvSpPr>
            <a:spLocks noGrp="1"/>
          </p:cNvSpPr>
          <p:nvPr>
            <p:ph type="title"/>
          </p:nvPr>
        </p:nvSpPr>
        <p:spPr/>
        <p:txBody>
          <a:bodyPr/>
          <a:lstStyle/>
          <a:p>
            <a:r>
              <a:rPr kumimoji="1" lang="en-US" altLang="zh-CN" dirty="0"/>
              <a:t>Use Docker Compose</a:t>
            </a:r>
            <a:endParaRPr kumimoji="1" lang="zh-CN" altLang="en-US" dirty="0"/>
          </a:p>
        </p:txBody>
      </p:sp>
      <p:sp>
        <p:nvSpPr>
          <p:cNvPr id="3" name="内容占位符 2">
            <a:extLst>
              <a:ext uri="{FF2B5EF4-FFF2-40B4-BE49-F238E27FC236}">
                <a16:creationId xmlns:a16="http://schemas.microsoft.com/office/drawing/2014/main" id="{26D43F4E-6BAE-F546-986C-5E482351BE47}"/>
              </a:ext>
            </a:extLst>
          </p:cNvPr>
          <p:cNvSpPr>
            <a:spLocks noGrp="1"/>
          </p:cNvSpPr>
          <p:nvPr>
            <p:ph idx="1"/>
          </p:nvPr>
        </p:nvSpPr>
        <p:spPr/>
        <p:txBody>
          <a:bodyPr>
            <a:normAutofit/>
          </a:bodyPr>
          <a:lstStyle/>
          <a:p>
            <a:r>
              <a:rPr lang="en-US" altLang="zh-CN" dirty="0"/>
              <a:t>Run the application stack</a:t>
            </a:r>
          </a:p>
          <a:p>
            <a:pPr marL="342900" lvl="1" indent="0">
              <a:buNone/>
            </a:pPr>
            <a:r>
              <a:rPr lang="en-US" altLang="zh-CN" dirty="0">
                <a:solidFill>
                  <a:schemeClr val="tx2">
                    <a:lumMod val="75000"/>
                  </a:schemeClr>
                </a:solidFill>
                <a:latin typeface="Consolas" panose="020B0609020204030204" pitchFamily="49" charset="0"/>
                <a:cs typeface="Consolas" panose="020B0609020204030204" pitchFamily="49" charset="0"/>
              </a:rPr>
              <a:t>docker-compose up -d</a:t>
            </a:r>
          </a:p>
          <a:p>
            <a:pPr lvl="1"/>
            <a:endParaRPr lang="en-US" altLang="zh-CN" dirty="0"/>
          </a:p>
        </p:txBody>
      </p:sp>
      <p:sp>
        <p:nvSpPr>
          <p:cNvPr id="4" name="灯片编号占位符 3">
            <a:extLst>
              <a:ext uri="{FF2B5EF4-FFF2-40B4-BE49-F238E27FC236}">
                <a16:creationId xmlns:a16="http://schemas.microsoft.com/office/drawing/2014/main" id="{9FFDAD38-4F9F-FD4A-B297-CB690B06716E}"/>
              </a:ext>
            </a:extLst>
          </p:cNvPr>
          <p:cNvSpPr>
            <a:spLocks noGrp="1"/>
          </p:cNvSpPr>
          <p:nvPr>
            <p:ph type="sldNum" sz="quarter" idx="12"/>
          </p:nvPr>
        </p:nvSpPr>
        <p:spPr/>
        <p:txBody>
          <a:bodyPr/>
          <a:lstStyle/>
          <a:p>
            <a:fld id="{CB818ED7-1FAF-4BEC-A906-EB6564C334EB}" type="slidenum">
              <a:rPr lang="zh-CN" altLang="en-US" smtClean="0"/>
              <a:pPr/>
              <a:t>46</a:t>
            </a:fld>
            <a:endParaRPr lang="zh-CN" altLang="en-US" dirty="0"/>
          </a:p>
        </p:txBody>
      </p:sp>
      <p:sp>
        <p:nvSpPr>
          <p:cNvPr id="5" name="矩形 4">
            <a:extLst>
              <a:ext uri="{FF2B5EF4-FFF2-40B4-BE49-F238E27FC236}">
                <a16:creationId xmlns:a16="http://schemas.microsoft.com/office/drawing/2014/main" id="{F14503E1-C167-9A4A-95B3-4717260DE183}"/>
              </a:ext>
            </a:extLst>
          </p:cNvPr>
          <p:cNvSpPr/>
          <p:nvPr/>
        </p:nvSpPr>
        <p:spPr>
          <a:xfrm>
            <a:off x="2857500" y="1913878"/>
            <a:ext cx="3429000" cy="300082"/>
          </a:xfrm>
          <a:prstGeom prst="rect">
            <a:avLst/>
          </a:prstGeom>
        </p:spPr>
        <p:txBody>
          <a:bodyPr>
            <a:spAutoFit/>
          </a:bodyPr>
          <a:lstStyle/>
          <a:p>
            <a:endParaRPr lang="zh-CN" altLang="en-US" sz="1350" dirty="0"/>
          </a:p>
        </p:txBody>
      </p:sp>
      <p:pic>
        <p:nvPicPr>
          <p:cNvPr id="6" name="图片 5">
            <a:extLst>
              <a:ext uri="{FF2B5EF4-FFF2-40B4-BE49-F238E27FC236}">
                <a16:creationId xmlns:a16="http://schemas.microsoft.com/office/drawing/2014/main" id="{E9FD8D48-40EB-9B71-503E-F11839E00CCC}"/>
              </a:ext>
            </a:extLst>
          </p:cNvPr>
          <p:cNvPicPr>
            <a:picLocks noChangeAspect="1"/>
          </p:cNvPicPr>
          <p:nvPr/>
        </p:nvPicPr>
        <p:blipFill>
          <a:blip r:embed="rId2"/>
          <a:stretch>
            <a:fillRect/>
          </a:stretch>
        </p:blipFill>
        <p:spPr>
          <a:xfrm>
            <a:off x="1763688" y="1486543"/>
            <a:ext cx="5830416" cy="3299454"/>
          </a:xfrm>
          <a:prstGeom prst="rect">
            <a:avLst/>
          </a:prstGeom>
        </p:spPr>
      </p:pic>
    </p:spTree>
    <p:extLst>
      <p:ext uri="{BB962C8B-B14F-4D97-AF65-F5344CB8AC3E}">
        <p14:creationId xmlns:p14="http://schemas.microsoft.com/office/powerpoint/2010/main" val="22324068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2435BE-E258-1348-8C3B-77A11A9DE679}"/>
              </a:ext>
            </a:extLst>
          </p:cNvPr>
          <p:cNvSpPr>
            <a:spLocks noGrp="1"/>
          </p:cNvSpPr>
          <p:nvPr>
            <p:ph type="title"/>
          </p:nvPr>
        </p:nvSpPr>
        <p:spPr/>
        <p:txBody>
          <a:bodyPr/>
          <a:lstStyle/>
          <a:p>
            <a:r>
              <a:rPr kumimoji="1" lang="en-US" altLang="zh-CN" dirty="0"/>
              <a:t>Docker</a:t>
            </a:r>
            <a:r>
              <a:rPr kumimoji="1" lang="zh-CN" altLang="en-US" dirty="0"/>
              <a:t> </a:t>
            </a:r>
            <a:r>
              <a:rPr kumimoji="1" lang="en-US" altLang="zh-CN" dirty="0"/>
              <a:t>in</a:t>
            </a:r>
            <a:r>
              <a:rPr kumimoji="1" lang="zh-CN" altLang="en-US" dirty="0"/>
              <a:t> </a:t>
            </a:r>
            <a:r>
              <a:rPr kumimoji="1" lang="en-US" altLang="zh-CN" dirty="0"/>
              <a:t>IntelliJ</a:t>
            </a:r>
            <a:r>
              <a:rPr kumimoji="1" lang="zh-CN" altLang="en-US" dirty="0"/>
              <a:t> </a:t>
            </a:r>
            <a:r>
              <a:rPr kumimoji="1" lang="en-US" altLang="zh-CN" dirty="0"/>
              <a:t>IDEA</a:t>
            </a:r>
            <a:endParaRPr kumimoji="1" lang="zh-CN" altLang="en-US" dirty="0"/>
          </a:p>
        </p:txBody>
      </p:sp>
      <p:sp>
        <p:nvSpPr>
          <p:cNvPr id="3" name="内容占位符 2">
            <a:extLst>
              <a:ext uri="{FF2B5EF4-FFF2-40B4-BE49-F238E27FC236}">
                <a16:creationId xmlns:a16="http://schemas.microsoft.com/office/drawing/2014/main" id="{28BE56F3-B2B4-104F-A41B-4C39CFE407B8}"/>
              </a:ext>
            </a:extLst>
          </p:cNvPr>
          <p:cNvSpPr>
            <a:spLocks noGrp="1"/>
          </p:cNvSpPr>
          <p:nvPr>
            <p:ph idx="1"/>
          </p:nvPr>
        </p:nvSpPr>
        <p:spPr/>
        <p:txBody>
          <a:bodyPr/>
          <a:lstStyle/>
          <a:p>
            <a:r>
              <a:rPr lang="en-US" altLang="zh-CN" i="1" dirty="0"/>
              <a:t>From: </a:t>
            </a:r>
          </a:p>
          <a:p>
            <a:pPr lvl="1"/>
            <a:r>
              <a:rPr lang="en-US" altLang="zh-CN" dirty="0">
                <a:hlinkClick r:id="rId2"/>
              </a:rPr>
              <a:t>https://www.jetbrains.com/help/idea/docker.html</a:t>
            </a:r>
            <a:endParaRPr lang="en-US" altLang="zh-CN" dirty="0"/>
          </a:p>
          <a:p>
            <a:pPr lvl="1"/>
            <a:endParaRPr lang="en-US" altLang="zh-CN" dirty="0"/>
          </a:p>
          <a:p>
            <a:r>
              <a:rPr lang="en" altLang="zh-CN" dirty="0"/>
              <a:t>IntelliJ IDEA integrates the Docker functionality and provides assistance for creating Docker images, running Docker containers, managing Docker Compose applications, using public and private Docker registries, and much more directly from the IDE</a:t>
            </a:r>
            <a:r>
              <a:rPr lang="en-US" altLang="zh-CN" dirty="0"/>
              <a:t>.</a:t>
            </a:r>
          </a:p>
          <a:p>
            <a:endParaRPr lang="en-US" altLang="zh-CN" dirty="0"/>
          </a:p>
          <a:p>
            <a:r>
              <a:rPr lang="en" altLang="zh-CN" dirty="0"/>
              <a:t>Enable the Docker plugin</a:t>
            </a:r>
          </a:p>
          <a:p>
            <a:pPr lvl="1"/>
            <a:r>
              <a:rPr kumimoji="1" lang="en" altLang="zh-CN" dirty="0"/>
              <a:t>Press </a:t>
            </a:r>
            <a:r>
              <a:rPr kumimoji="1" lang="en" altLang="zh-CN" dirty="0">
                <a:solidFill>
                  <a:schemeClr val="tx2"/>
                </a:solidFill>
              </a:rPr>
              <a:t>⌘</a:t>
            </a:r>
            <a:r>
              <a:rPr kumimoji="1" lang="az-Cyrl-AZ" altLang="zh-CN" dirty="0">
                <a:solidFill>
                  <a:schemeClr val="tx2"/>
                </a:solidFill>
              </a:rPr>
              <a:t>С</a:t>
            </a:r>
            <a:r>
              <a:rPr kumimoji="1" lang="en" altLang="zh-CN" dirty="0">
                <a:solidFill>
                  <a:schemeClr val="tx2"/>
                </a:solidFill>
              </a:rPr>
              <a:t>md</a:t>
            </a:r>
            <a:r>
              <a:rPr kumimoji="1" lang="en" altLang="zh-CN" dirty="0"/>
              <a:t>, to open the IDE settings and then select </a:t>
            </a:r>
            <a:r>
              <a:rPr kumimoji="1" lang="en" altLang="zh-CN" dirty="0">
                <a:solidFill>
                  <a:schemeClr val="tx2"/>
                </a:solidFill>
              </a:rPr>
              <a:t>Plugins</a:t>
            </a:r>
            <a:r>
              <a:rPr kumimoji="1" lang="en" altLang="zh-CN" dirty="0"/>
              <a:t>.</a:t>
            </a:r>
          </a:p>
          <a:p>
            <a:pPr lvl="1"/>
            <a:r>
              <a:rPr kumimoji="1" lang="en" altLang="zh-CN" dirty="0"/>
              <a:t>Open the </a:t>
            </a:r>
            <a:r>
              <a:rPr kumimoji="1" lang="en" altLang="zh-CN" dirty="0">
                <a:solidFill>
                  <a:schemeClr val="tx2"/>
                </a:solidFill>
              </a:rPr>
              <a:t>Installed</a:t>
            </a:r>
            <a:r>
              <a:rPr kumimoji="1" lang="en" altLang="zh-CN" dirty="0"/>
              <a:t> tab, find the Docker plugin, and select the checkbox next to the plugin name.</a:t>
            </a:r>
          </a:p>
          <a:p>
            <a:pPr lvl="1"/>
            <a:endParaRPr kumimoji="1" lang="zh-CN" altLang="en-US" dirty="0"/>
          </a:p>
        </p:txBody>
      </p:sp>
      <p:sp>
        <p:nvSpPr>
          <p:cNvPr id="4" name="灯片编号占位符 3">
            <a:extLst>
              <a:ext uri="{FF2B5EF4-FFF2-40B4-BE49-F238E27FC236}">
                <a16:creationId xmlns:a16="http://schemas.microsoft.com/office/drawing/2014/main" id="{03251C8B-54C1-B840-9270-047F52713830}"/>
              </a:ext>
            </a:extLst>
          </p:cNvPr>
          <p:cNvSpPr>
            <a:spLocks noGrp="1"/>
          </p:cNvSpPr>
          <p:nvPr>
            <p:ph type="sldNum" sz="quarter" idx="12"/>
          </p:nvPr>
        </p:nvSpPr>
        <p:spPr/>
        <p:txBody>
          <a:bodyPr/>
          <a:lstStyle/>
          <a:p>
            <a:fld id="{CB818ED7-1FAF-4BEC-A906-EB6564C334EB}" type="slidenum">
              <a:rPr lang="zh-CN" altLang="en-US" smtClean="0"/>
              <a:pPr/>
              <a:t>47</a:t>
            </a:fld>
            <a:endParaRPr lang="zh-CN" altLang="en-US" dirty="0"/>
          </a:p>
        </p:txBody>
      </p:sp>
    </p:spTree>
    <p:extLst>
      <p:ext uri="{BB962C8B-B14F-4D97-AF65-F5344CB8AC3E}">
        <p14:creationId xmlns:p14="http://schemas.microsoft.com/office/powerpoint/2010/main" val="33229319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2435BE-E258-1348-8C3B-77A11A9DE679}"/>
              </a:ext>
            </a:extLst>
          </p:cNvPr>
          <p:cNvSpPr>
            <a:spLocks noGrp="1"/>
          </p:cNvSpPr>
          <p:nvPr>
            <p:ph type="title"/>
          </p:nvPr>
        </p:nvSpPr>
        <p:spPr/>
        <p:txBody>
          <a:bodyPr/>
          <a:lstStyle/>
          <a:p>
            <a:r>
              <a:rPr kumimoji="1" lang="en-US" altLang="zh-CN" dirty="0"/>
              <a:t>Docker</a:t>
            </a:r>
            <a:r>
              <a:rPr kumimoji="1" lang="zh-CN" altLang="en-US" dirty="0"/>
              <a:t> </a:t>
            </a:r>
            <a:r>
              <a:rPr kumimoji="1" lang="en-US" altLang="zh-CN" dirty="0"/>
              <a:t>in</a:t>
            </a:r>
            <a:r>
              <a:rPr kumimoji="1" lang="zh-CN" altLang="en-US" dirty="0"/>
              <a:t> </a:t>
            </a:r>
            <a:r>
              <a:rPr kumimoji="1" lang="en-US" altLang="zh-CN" dirty="0"/>
              <a:t>IntelliJ</a:t>
            </a:r>
            <a:r>
              <a:rPr kumimoji="1" lang="zh-CN" altLang="en-US" dirty="0"/>
              <a:t> </a:t>
            </a:r>
            <a:r>
              <a:rPr kumimoji="1" lang="en-US" altLang="zh-CN" dirty="0"/>
              <a:t>IDEA</a:t>
            </a:r>
            <a:endParaRPr kumimoji="1" lang="zh-CN" altLang="en-US" dirty="0"/>
          </a:p>
        </p:txBody>
      </p:sp>
      <p:sp>
        <p:nvSpPr>
          <p:cNvPr id="3" name="内容占位符 2">
            <a:extLst>
              <a:ext uri="{FF2B5EF4-FFF2-40B4-BE49-F238E27FC236}">
                <a16:creationId xmlns:a16="http://schemas.microsoft.com/office/drawing/2014/main" id="{28BE56F3-B2B4-104F-A41B-4C39CFE407B8}"/>
              </a:ext>
            </a:extLst>
          </p:cNvPr>
          <p:cNvSpPr>
            <a:spLocks noGrp="1"/>
          </p:cNvSpPr>
          <p:nvPr>
            <p:ph idx="1"/>
          </p:nvPr>
        </p:nvSpPr>
        <p:spPr/>
        <p:txBody>
          <a:bodyPr/>
          <a:lstStyle/>
          <a:p>
            <a:r>
              <a:rPr kumimoji="1" lang="en" altLang="zh-CN" dirty="0"/>
              <a:t>Connect to the Docker daemon</a:t>
            </a:r>
          </a:p>
          <a:p>
            <a:endParaRPr kumimoji="1" lang="zh-CN" altLang="en-US" dirty="0"/>
          </a:p>
        </p:txBody>
      </p:sp>
      <p:sp>
        <p:nvSpPr>
          <p:cNvPr id="4" name="灯片编号占位符 3">
            <a:extLst>
              <a:ext uri="{FF2B5EF4-FFF2-40B4-BE49-F238E27FC236}">
                <a16:creationId xmlns:a16="http://schemas.microsoft.com/office/drawing/2014/main" id="{03251C8B-54C1-B840-9270-047F52713830}"/>
              </a:ext>
            </a:extLst>
          </p:cNvPr>
          <p:cNvSpPr>
            <a:spLocks noGrp="1"/>
          </p:cNvSpPr>
          <p:nvPr>
            <p:ph type="sldNum" sz="quarter" idx="12"/>
          </p:nvPr>
        </p:nvSpPr>
        <p:spPr/>
        <p:txBody>
          <a:bodyPr/>
          <a:lstStyle/>
          <a:p>
            <a:fld id="{CB818ED7-1FAF-4BEC-A906-EB6564C334EB}" type="slidenum">
              <a:rPr lang="zh-CN" altLang="en-US" smtClean="0"/>
              <a:pPr/>
              <a:t>48</a:t>
            </a:fld>
            <a:endParaRPr lang="zh-CN" altLang="en-US" dirty="0"/>
          </a:p>
        </p:txBody>
      </p:sp>
      <p:pic>
        <p:nvPicPr>
          <p:cNvPr id="2050" name="Picture 2" descr="The Docker connection settings">
            <a:extLst>
              <a:ext uri="{FF2B5EF4-FFF2-40B4-BE49-F238E27FC236}">
                <a16:creationId xmlns:a16="http://schemas.microsoft.com/office/drawing/2014/main" id="{47DF9F3C-1461-C055-D01D-77F3F1E049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3729" y="1227399"/>
            <a:ext cx="5036542" cy="3916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98569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2435BE-E258-1348-8C3B-77A11A9DE679}"/>
              </a:ext>
            </a:extLst>
          </p:cNvPr>
          <p:cNvSpPr>
            <a:spLocks noGrp="1"/>
          </p:cNvSpPr>
          <p:nvPr>
            <p:ph type="title"/>
          </p:nvPr>
        </p:nvSpPr>
        <p:spPr/>
        <p:txBody>
          <a:bodyPr/>
          <a:lstStyle/>
          <a:p>
            <a:r>
              <a:rPr kumimoji="1" lang="en-US" altLang="zh-CN" dirty="0"/>
              <a:t>Docker</a:t>
            </a:r>
            <a:r>
              <a:rPr kumimoji="1" lang="zh-CN" altLang="en-US" dirty="0"/>
              <a:t> </a:t>
            </a:r>
            <a:r>
              <a:rPr kumimoji="1" lang="en-US" altLang="zh-CN" dirty="0"/>
              <a:t>in</a:t>
            </a:r>
            <a:r>
              <a:rPr kumimoji="1" lang="zh-CN" altLang="en-US" dirty="0"/>
              <a:t> </a:t>
            </a:r>
            <a:r>
              <a:rPr kumimoji="1" lang="en-US" altLang="zh-CN" dirty="0"/>
              <a:t>IntelliJ</a:t>
            </a:r>
            <a:r>
              <a:rPr kumimoji="1" lang="zh-CN" altLang="en-US" dirty="0"/>
              <a:t> </a:t>
            </a:r>
            <a:r>
              <a:rPr kumimoji="1" lang="en-US" altLang="zh-CN" dirty="0"/>
              <a:t>IDEA</a:t>
            </a:r>
            <a:endParaRPr kumimoji="1" lang="zh-CN" altLang="en-US" dirty="0"/>
          </a:p>
        </p:txBody>
      </p:sp>
      <p:sp>
        <p:nvSpPr>
          <p:cNvPr id="3" name="内容占位符 2">
            <a:extLst>
              <a:ext uri="{FF2B5EF4-FFF2-40B4-BE49-F238E27FC236}">
                <a16:creationId xmlns:a16="http://schemas.microsoft.com/office/drawing/2014/main" id="{28BE56F3-B2B4-104F-A41B-4C39CFE407B8}"/>
              </a:ext>
            </a:extLst>
          </p:cNvPr>
          <p:cNvSpPr>
            <a:spLocks noGrp="1"/>
          </p:cNvSpPr>
          <p:nvPr>
            <p:ph idx="1"/>
          </p:nvPr>
        </p:nvSpPr>
        <p:spPr/>
        <p:txBody>
          <a:bodyPr/>
          <a:lstStyle/>
          <a:p>
            <a:r>
              <a:rPr kumimoji="1" lang="en" altLang="zh-CN" dirty="0"/>
              <a:t>Connect to the Docker daemon</a:t>
            </a:r>
          </a:p>
          <a:p>
            <a:endParaRPr kumimoji="1" lang="zh-CN" altLang="en-US" dirty="0"/>
          </a:p>
        </p:txBody>
      </p:sp>
      <p:sp>
        <p:nvSpPr>
          <p:cNvPr id="4" name="灯片编号占位符 3">
            <a:extLst>
              <a:ext uri="{FF2B5EF4-FFF2-40B4-BE49-F238E27FC236}">
                <a16:creationId xmlns:a16="http://schemas.microsoft.com/office/drawing/2014/main" id="{03251C8B-54C1-B840-9270-047F52713830}"/>
              </a:ext>
            </a:extLst>
          </p:cNvPr>
          <p:cNvSpPr>
            <a:spLocks noGrp="1"/>
          </p:cNvSpPr>
          <p:nvPr>
            <p:ph type="sldNum" sz="quarter" idx="12"/>
          </p:nvPr>
        </p:nvSpPr>
        <p:spPr/>
        <p:txBody>
          <a:bodyPr/>
          <a:lstStyle/>
          <a:p>
            <a:fld id="{CB818ED7-1FAF-4BEC-A906-EB6564C334EB}" type="slidenum">
              <a:rPr lang="zh-CN" altLang="en-US" smtClean="0"/>
              <a:pPr/>
              <a:t>49</a:t>
            </a:fld>
            <a:endParaRPr lang="zh-CN" altLang="en-US" dirty="0"/>
          </a:p>
        </p:txBody>
      </p:sp>
      <p:pic>
        <p:nvPicPr>
          <p:cNvPr id="3074" name="Picture 2" descr="The Docker tool window, connected to Docker">
            <a:extLst>
              <a:ext uri="{FF2B5EF4-FFF2-40B4-BE49-F238E27FC236}">
                <a16:creationId xmlns:a16="http://schemas.microsoft.com/office/drawing/2014/main" id="{3E579148-3817-C6C0-708C-E51678AB01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815" y="1257351"/>
            <a:ext cx="6142354" cy="209675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he Docker tool window, text search">
            <a:extLst>
              <a:ext uri="{FF2B5EF4-FFF2-40B4-BE49-F238E27FC236}">
                <a16:creationId xmlns:a16="http://schemas.microsoft.com/office/drawing/2014/main" id="{2960B8E4-3E42-BE7C-0C5E-56B31DA05D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3354103"/>
            <a:ext cx="8966200" cy="148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49497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12340-2735-F348-9181-79FBAFFC01D3}"/>
              </a:ext>
            </a:extLst>
          </p:cNvPr>
          <p:cNvSpPr>
            <a:spLocks noGrp="1"/>
          </p:cNvSpPr>
          <p:nvPr>
            <p:ph type="title"/>
          </p:nvPr>
        </p:nvSpPr>
        <p:spPr/>
        <p:txBody>
          <a:bodyPr/>
          <a:lstStyle/>
          <a:p>
            <a:r>
              <a:rPr kumimoji="1" lang="en-US" altLang="zh-CN" dirty="0"/>
              <a:t>Comparing Containers and Virtual Machines</a:t>
            </a:r>
            <a:endParaRPr kumimoji="1" lang="zh-CN" altLang="en-US" dirty="0"/>
          </a:p>
        </p:txBody>
      </p:sp>
      <p:sp>
        <p:nvSpPr>
          <p:cNvPr id="3" name="内容占位符 2">
            <a:extLst>
              <a:ext uri="{FF2B5EF4-FFF2-40B4-BE49-F238E27FC236}">
                <a16:creationId xmlns:a16="http://schemas.microsoft.com/office/drawing/2014/main" id="{DB892C43-3579-E446-BE4A-630EE59A1D80}"/>
              </a:ext>
            </a:extLst>
          </p:cNvPr>
          <p:cNvSpPr>
            <a:spLocks noGrp="1"/>
          </p:cNvSpPr>
          <p:nvPr>
            <p:ph idx="1"/>
          </p:nvPr>
        </p:nvSpPr>
        <p:spPr/>
        <p:txBody>
          <a:bodyPr/>
          <a:lstStyle/>
          <a:p>
            <a:r>
              <a:rPr lang="en-US" altLang="zh-CN" dirty="0"/>
              <a:t>Containers and virtual machines have similar </a:t>
            </a:r>
            <a:r>
              <a:rPr lang="en-US" altLang="zh-CN" dirty="0">
                <a:solidFill>
                  <a:srgbClr val="FF0000"/>
                </a:solidFill>
              </a:rPr>
              <a:t>resource isolation</a:t>
            </a:r>
            <a:r>
              <a:rPr lang="en-US" altLang="zh-CN" dirty="0"/>
              <a:t> </a:t>
            </a:r>
            <a:r>
              <a:rPr lang="en-US" altLang="zh-CN" dirty="0">
                <a:solidFill>
                  <a:srgbClr val="FF0000"/>
                </a:solidFill>
              </a:rPr>
              <a:t>and allocation </a:t>
            </a:r>
            <a:r>
              <a:rPr lang="en-US" altLang="zh-CN" dirty="0"/>
              <a:t>benefits, </a:t>
            </a:r>
          </a:p>
          <a:p>
            <a:pPr lvl="1"/>
            <a:r>
              <a:rPr lang="en-US" altLang="zh-CN" dirty="0"/>
              <a:t>but function differently because </a:t>
            </a:r>
            <a:r>
              <a:rPr lang="en-US" altLang="zh-CN" dirty="0">
                <a:solidFill>
                  <a:srgbClr val="FF0000"/>
                </a:solidFill>
              </a:rPr>
              <a:t>containers virtualize the operating system</a:t>
            </a:r>
            <a:r>
              <a:rPr lang="en-US" altLang="zh-CN" dirty="0"/>
              <a:t> instead of hardware. Containers are </a:t>
            </a:r>
            <a:r>
              <a:rPr lang="en-US" altLang="zh-CN" dirty="0">
                <a:solidFill>
                  <a:srgbClr val="FF0000"/>
                </a:solidFill>
              </a:rPr>
              <a:t>more portable and efficient</a:t>
            </a:r>
            <a:r>
              <a:rPr lang="en-US" altLang="zh-CN" dirty="0"/>
              <a:t>.</a:t>
            </a:r>
          </a:p>
          <a:p>
            <a:endParaRPr kumimoji="1" lang="zh-CN" altLang="en-US" dirty="0"/>
          </a:p>
        </p:txBody>
      </p:sp>
      <p:sp>
        <p:nvSpPr>
          <p:cNvPr id="4" name="灯片编号占位符 3">
            <a:extLst>
              <a:ext uri="{FF2B5EF4-FFF2-40B4-BE49-F238E27FC236}">
                <a16:creationId xmlns:a16="http://schemas.microsoft.com/office/drawing/2014/main" id="{DC466FC6-7911-0E42-98B9-6E62D144B1AB}"/>
              </a:ext>
            </a:extLst>
          </p:cNvPr>
          <p:cNvSpPr>
            <a:spLocks noGrp="1"/>
          </p:cNvSpPr>
          <p:nvPr>
            <p:ph type="sldNum" sz="quarter" idx="12"/>
          </p:nvPr>
        </p:nvSpPr>
        <p:spPr/>
        <p:txBody>
          <a:bodyPr/>
          <a:lstStyle/>
          <a:p>
            <a:fld id="{CB818ED7-1FAF-4BEC-A906-EB6564C334EB}" type="slidenum">
              <a:rPr lang="zh-CN" altLang="en-US" smtClean="0"/>
              <a:pPr/>
              <a:t>5</a:t>
            </a:fld>
            <a:endParaRPr lang="zh-CN" altLang="en-US" dirty="0"/>
          </a:p>
        </p:txBody>
      </p:sp>
      <p:pic>
        <p:nvPicPr>
          <p:cNvPr id="2050" name="Picture 2">
            <a:extLst>
              <a:ext uri="{FF2B5EF4-FFF2-40B4-BE49-F238E27FC236}">
                <a16:creationId xmlns:a16="http://schemas.microsoft.com/office/drawing/2014/main" id="{0E2479B5-5B95-C245-A091-A8B651F879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8545" y="2247162"/>
            <a:ext cx="3313460" cy="26468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E154286-35CC-F54F-BF87-985DF8A2CC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0012" y="2241147"/>
            <a:ext cx="3320989" cy="2652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85505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A98972-F338-69C5-1004-B5BF527E5185}"/>
              </a:ext>
            </a:extLst>
          </p:cNvPr>
          <p:cNvSpPr>
            <a:spLocks noGrp="1"/>
          </p:cNvSpPr>
          <p:nvPr>
            <p:ph type="title"/>
          </p:nvPr>
        </p:nvSpPr>
        <p:spPr/>
        <p:txBody>
          <a:bodyPr/>
          <a:lstStyle/>
          <a:p>
            <a:r>
              <a:rPr kumimoji="1" lang="en-US" altLang="zh-CN" dirty="0"/>
              <a:t>Run Spring Boot Application in Docker</a:t>
            </a:r>
            <a:endParaRPr kumimoji="1" lang="zh-CN" altLang="en-US" dirty="0"/>
          </a:p>
        </p:txBody>
      </p:sp>
      <p:sp>
        <p:nvSpPr>
          <p:cNvPr id="3" name="内容占位符 2">
            <a:extLst>
              <a:ext uri="{FF2B5EF4-FFF2-40B4-BE49-F238E27FC236}">
                <a16:creationId xmlns:a16="http://schemas.microsoft.com/office/drawing/2014/main" id="{0B8C3D4A-5F82-5FC7-D492-98F444A118A5}"/>
              </a:ext>
            </a:extLst>
          </p:cNvPr>
          <p:cNvSpPr>
            <a:spLocks noGrp="1"/>
          </p:cNvSpPr>
          <p:nvPr>
            <p:ph idx="1"/>
          </p:nvPr>
        </p:nvSpPr>
        <p:spPr>
          <a:xfrm>
            <a:off x="755576" y="845072"/>
            <a:ext cx="8136904" cy="4192719"/>
          </a:xfrm>
        </p:spPr>
        <p:txBody>
          <a:bodyPr>
            <a:normAutofit fontScale="92500" lnSpcReduction="20000"/>
          </a:bodyPr>
          <a:lstStyle/>
          <a:p>
            <a:r>
              <a:rPr lang="en" altLang="zh-CN" sz="1800" dirty="0" err="1">
                <a:effectLst/>
              </a:rPr>
              <a:t>Greeting.java</a:t>
            </a:r>
            <a:endParaRPr lang="en" altLang="zh-CN" sz="1800" dirty="0">
              <a:effectLst/>
            </a:endParaRPr>
          </a:p>
          <a:p>
            <a:pPr marL="0" indent="0">
              <a:buNone/>
            </a:pPr>
            <a:r>
              <a:rPr lang="en" altLang="zh-CN" sz="1800" dirty="0">
                <a:solidFill>
                  <a:srgbClr val="9E880D"/>
                </a:solidFill>
                <a:effectLst/>
                <a:latin typeface="JetBrains Mono"/>
              </a:rPr>
              <a:t>@</a:t>
            </a:r>
            <a:r>
              <a:rPr lang="en" altLang="zh-CN" sz="1800" dirty="0" err="1">
                <a:solidFill>
                  <a:srgbClr val="9E880D"/>
                </a:solidFill>
                <a:effectLst/>
                <a:latin typeface="JetBrains Mono"/>
              </a:rPr>
              <a:t>RestController</a:t>
            </a:r>
            <a:br>
              <a:rPr lang="en" altLang="zh-CN" sz="1800" dirty="0">
                <a:solidFill>
                  <a:srgbClr val="9E880D"/>
                </a:solidFill>
                <a:effectLst/>
                <a:latin typeface="JetBrains Mono"/>
              </a:rPr>
            </a:br>
            <a:r>
              <a:rPr lang="en" altLang="zh-CN" sz="1800" dirty="0">
                <a:solidFill>
                  <a:srgbClr val="0033B3"/>
                </a:solidFill>
                <a:effectLst/>
                <a:latin typeface="JetBrains Mono"/>
              </a:rPr>
              <a:t>public class </a:t>
            </a:r>
            <a:r>
              <a:rPr lang="en" altLang="zh-CN" sz="1800" dirty="0">
                <a:solidFill>
                  <a:srgbClr val="000000"/>
                </a:solidFill>
                <a:effectLst/>
                <a:latin typeface="JetBrains Mono"/>
              </a:rPr>
              <a:t>Greeting </a:t>
            </a:r>
            <a:r>
              <a:rPr lang="en" altLang="zh-CN" sz="1800" dirty="0">
                <a:solidFill>
                  <a:srgbClr val="080808"/>
                </a:solidFill>
                <a:effectLst/>
                <a:latin typeface="JetBrains Mono"/>
              </a:rPr>
              <a:t>{</a:t>
            </a:r>
            <a:br>
              <a:rPr lang="en" altLang="zh-CN" sz="1800" dirty="0">
                <a:solidFill>
                  <a:srgbClr val="080808"/>
                </a:solidFill>
                <a:effectLst/>
                <a:latin typeface="JetBrains Mono"/>
              </a:rPr>
            </a:br>
            <a:r>
              <a:rPr lang="en" altLang="zh-CN" sz="1800" dirty="0">
                <a:solidFill>
                  <a:srgbClr val="080808"/>
                </a:solidFill>
                <a:effectLst/>
                <a:latin typeface="JetBrains Mono"/>
              </a:rPr>
              <a:t>    </a:t>
            </a:r>
            <a:r>
              <a:rPr lang="en" altLang="zh-CN" sz="1800" dirty="0">
                <a:solidFill>
                  <a:srgbClr val="9E880D"/>
                </a:solidFill>
                <a:effectLst/>
                <a:latin typeface="JetBrains Mono"/>
              </a:rPr>
              <a:t>@</a:t>
            </a:r>
            <a:r>
              <a:rPr lang="en" altLang="zh-CN" sz="1800" dirty="0" err="1">
                <a:solidFill>
                  <a:srgbClr val="9E880D"/>
                </a:solidFill>
                <a:effectLst/>
                <a:latin typeface="JetBrains Mono"/>
              </a:rPr>
              <a:t>GetMapping</a:t>
            </a:r>
            <a:r>
              <a:rPr lang="en" altLang="zh-CN" sz="1800" dirty="0">
                <a:solidFill>
                  <a:srgbClr val="080808"/>
                </a:solidFill>
                <a:effectLst/>
                <a:latin typeface="JetBrains Mono"/>
              </a:rPr>
              <a:t>(</a:t>
            </a:r>
            <a:r>
              <a:rPr lang="en" altLang="zh-CN" sz="1800" dirty="0">
                <a:solidFill>
                  <a:srgbClr val="067D17"/>
                </a:solidFill>
                <a:effectLst/>
                <a:latin typeface="JetBrains Mono"/>
              </a:rPr>
              <a:t>"/greeting"</a:t>
            </a:r>
            <a:r>
              <a:rPr lang="en" altLang="zh-CN" sz="1800" dirty="0">
                <a:solidFill>
                  <a:srgbClr val="080808"/>
                </a:solidFill>
                <a:effectLst/>
                <a:latin typeface="JetBrains Mono"/>
              </a:rPr>
              <a:t>)</a:t>
            </a:r>
            <a:br>
              <a:rPr lang="en" altLang="zh-CN" sz="1800" dirty="0">
                <a:solidFill>
                  <a:srgbClr val="080808"/>
                </a:solidFill>
                <a:effectLst/>
                <a:latin typeface="JetBrains Mono"/>
              </a:rPr>
            </a:br>
            <a:r>
              <a:rPr lang="en" altLang="zh-CN" sz="1800" dirty="0">
                <a:solidFill>
                  <a:srgbClr val="080808"/>
                </a:solidFill>
                <a:effectLst/>
                <a:latin typeface="JetBrains Mono"/>
              </a:rPr>
              <a:t>    </a:t>
            </a:r>
            <a:r>
              <a:rPr lang="en" altLang="zh-CN" sz="1800" dirty="0">
                <a:solidFill>
                  <a:srgbClr val="0033B3"/>
                </a:solidFill>
                <a:effectLst/>
                <a:latin typeface="JetBrains Mono"/>
              </a:rPr>
              <a:t>public </a:t>
            </a:r>
            <a:r>
              <a:rPr lang="en" altLang="zh-CN" sz="1800" dirty="0">
                <a:solidFill>
                  <a:srgbClr val="000000"/>
                </a:solidFill>
                <a:effectLst/>
                <a:latin typeface="JetBrains Mono"/>
              </a:rPr>
              <a:t>String </a:t>
            </a:r>
            <a:r>
              <a:rPr lang="en" altLang="zh-CN" sz="1800" dirty="0">
                <a:solidFill>
                  <a:srgbClr val="00627A"/>
                </a:solidFill>
                <a:effectLst/>
                <a:latin typeface="JetBrains Mono"/>
              </a:rPr>
              <a:t>greeting</a:t>
            </a:r>
            <a:r>
              <a:rPr lang="en" altLang="zh-CN" sz="1800" dirty="0">
                <a:solidFill>
                  <a:srgbClr val="080808"/>
                </a:solidFill>
                <a:effectLst/>
                <a:latin typeface="JetBrains Mono"/>
              </a:rPr>
              <a:t>(){</a:t>
            </a:r>
            <a:br>
              <a:rPr lang="en" altLang="zh-CN" sz="1800" dirty="0">
                <a:solidFill>
                  <a:srgbClr val="080808"/>
                </a:solidFill>
                <a:effectLst/>
                <a:latin typeface="JetBrains Mono"/>
              </a:rPr>
            </a:br>
            <a:r>
              <a:rPr lang="en" altLang="zh-CN" sz="1800" dirty="0">
                <a:solidFill>
                  <a:srgbClr val="080808"/>
                </a:solidFill>
                <a:effectLst/>
                <a:latin typeface="JetBrains Mono"/>
              </a:rPr>
              <a:t>        </a:t>
            </a:r>
            <a:r>
              <a:rPr lang="en" altLang="zh-CN" sz="1800" dirty="0">
                <a:solidFill>
                  <a:srgbClr val="0033B3"/>
                </a:solidFill>
                <a:effectLst/>
                <a:latin typeface="JetBrains Mono"/>
              </a:rPr>
              <a:t>return </a:t>
            </a:r>
            <a:r>
              <a:rPr lang="en" altLang="zh-CN" sz="1800" dirty="0">
                <a:solidFill>
                  <a:srgbClr val="067D17"/>
                </a:solidFill>
                <a:effectLst/>
                <a:latin typeface="JetBrains Mono"/>
              </a:rPr>
              <a:t>"Hello World!"</a:t>
            </a:r>
            <a:r>
              <a:rPr lang="en" altLang="zh-CN" sz="1800" dirty="0">
                <a:solidFill>
                  <a:srgbClr val="080808"/>
                </a:solidFill>
                <a:effectLst/>
                <a:latin typeface="JetBrains Mono"/>
              </a:rPr>
              <a:t>;</a:t>
            </a:r>
            <a:br>
              <a:rPr lang="en" altLang="zh-CN" sz="1800" dirty="0">
                <a:solidFill>
                  <a:srgbClr val="080808"/>
                </a:solidFill>
                <a:effectLst/>
                <a:latin typeface="JetBrains Mono"/>
              </a:rPr>
            </a:br>
            <a:r>
              <a:rPr lang="en" altLang="zh-CN" sz="1800" dirty="0">
                <a:solidFill>
                  <a:srgbClr val="080808"/>
                </a:solidFill>
                <a:effectLst/>
                <a:latin typeface="JetBrains Mono"/>
              </a:rPr>
              <a:t>    }</a:t>
            </a:r>
            <a:br>
              <a:rPr lang="en" altLang="zh-CN" sz="1800" dirty="0">
                <a:solidFill>
                  <a:srgbClr val="080808"/>
                </a:solidFill>
                <a:effectLst/>
                <a:latin typeface="JetBrains Mono"/>
              </a:rPr>
            </a:br>
            <a:r>
              <a:rPr lang="en" altLang="zh-CN" sz="1800" dirty="0">
                <a:solidFill>
                  <a:srgbClr val="080808"/>
                </a:solidFill>
                <a:effectLst/>
                <a:latin typeface="JetBrains Mono"/>
              </a:rPr>
              <a:t>}</a:t>
            </a:r>
          </a:p>
          <a:p>
            <a:pPr marL="0" indent="0">
              <a:buNone/>
            </a:pPr>
            <a:endParaRPr lang="en" altLang="zh-CN" sz="1800" dirty="0">
              <a:solidFill>
                <a:srgbClr val="080808"/>
              </a:solidFill>
              <a:effectLst/>
              <a:latin typeface="JetBrains Mono"/>
            </a:endParaRPr>
          </a:p>
          <a:p>
            <a:r>
              <a:rPr lang="en" altLang="zh-CN" sz="1800" dirty="0">
                <a:solidFill>
                  <a:srgbClr val="000000"/>
                </a:solidFill>
                <a:effectLst/>
                <a:latin typeface="JetBrains Mono"/>
              </a:rPr>
              <a:t>Se335323DockerwebsampleApplication</a:t>
            </a:r>
            <a:r>
              <a:rPr lang="en" altLang="zh-CN" sz="1800" dirty="0">
                <a:effectLst/>
              </a:rPr>
              <a:t>.java</a:t>
            </a:r>
            <a:endParaRPr lang="en" altLang="zh-CN" sz="1800" dirty="0">
              <a:solidFill>
                <a:srgbClr val="9E880D"/>
              </a:solidFill>
              <a:effectLst/>
              <a:latin typeface="JetBrains Mono"/>
            </a:endParaRPr>
          </a:p>
          <a:p>
            <a:pPr marL="0" indent="0">
              <a:buNone/>
            </a:pPr>
            <a:r>
              <a:rPr lang="en" altLang="zh-CN" sz="1800" dirty="0">
                <a:solidFill>
                  <a:srgbClr val="9E880D"/>
                </a:solidFill>
                <a:effectLst/>
                <a:latin typeface="JetBrains Mono"/>
              </a:rPr>
              <a:t>@</a:t>
            </a:r>
            <a:r>
              <a:rPr lang="en" altLang="zh-CN" sz="1800" dirty="0" err="1">
                <a:solidFill>
                  <a:srgbClr val="9E880D"/>
                </a:solidFill>
                <a:effectLst/>
                <a:latin typeface="JetBrains Mono"/>
              </a:rPr>
              <a:t>SpringBootApplication</a:t>
            </a:r>
            <a:br>
              <a:rPr lang="en" altLang="zh-CN" sz="1800" dirty="0">
                <a:solidFill>
                  <a:srgbClr val="9E880D"/>
                </a:solidFill>
                <a:effectLst/>
                <a:latin typeface="JetBrains Mono"/>
              </a:rPr>
            </a:br>
            <a:r>
              <a:rPr lang="en" altLang="zh-CN" sz="1800" dirty="0">
                <a:solidFill>
                  <a:srgbClr val="0033B3"/>
                </a:solidFill>
                <a:effectLst/>
                <a:latin typeface="JetBrains Mono"/>
              </a:rPr>
              <a:t>public class </a:t>
            </a:r>
            <a:r>
              <a:rPr lang="en" altLang="zh-CN" sz="1800" dirty="0">
                <a:solidFill>
                  <a:srgbClr val="000000"/>
                </a:solidFill>
                <a:effectLst/>
                <a:latin typeface="JetBrains Mono"/>
              </a:rPr>
              <a:t>Se335323DockerwebsampleApplication </a:t>
            </a:r>
            <a:r>
              <a:rPr lang="en" altLang="zh-CN" sz="1800" dirty="0">
                <a:solidFill>
                  <a:srgbClr val="080808"/>
                </a:solidFill>
                <a:effectLst/>
                <a:latin typeface="JetBrains Mono"/>
              </a:rPr>
              <a:t>{</a:t>
            </a:r>
            <a:br>
              <a:rPr lang="en" altLang="zh-CN" sz="1800" dirty="0">
                <a:solidFill>
                  <a:srgbClr val="080808"/>
                </a:solidFill>
                <a:effectLst/>
                <a:latin typeface="JetBrains Mono"/>
              </a:rPr>
            </a:br>
            <a:br>
              <a:rPr lang="en" altLang="zh-CN" sz="1800" dirty="0">
                <a:solidFill>
                  <a:srgbClr val="080808"/>
                </a:solidFill>
                <a:effectLst/>
                <a:latin typeface="JetBrains Mono"/>
              </a:rPr>
            </a:br>
            <a:r>
              <a:rPr lang="en" altLang="zh-CN" sz="1800" dirty="0">
                <a:solidFill>
                  <a:srgbClr val="080808"/>
                </a:solidFill>
                <a:effectLst/>
                <a:latin typeface="JetBrains Mono"/>
              </a:rPr>
              <a:t>    </a:t>
            </a:r>
            <a:r>
              <a:rPr lang="en" altLang="zh-CN" sz="1800" dirty="0">
                <a:solidFill>
                  <a:srgbClr val="0033B3"/>
                </a:solidFill>
                <a:effectLst/>
                <a:latin typeface="JetBrains Mono"/>
              </a:rPr>
              <a:t>public static void </a:t>
            </a:r>
            <a:r>
              <a:rPr lang="en" altLang="zh-CN" sz="1800" dirty="0">
                <a:solidFill>
                  <a:srgbClr val="00627A"/>
                </a:solidFill>
                <a:effectLst/>
                <a:latin typeface="JetBrains Mono"/>
              </a:rPr>
              <a:t>main</a:t>
            </a:r>
            <a:r>
              <a:rPr lang="en" altLang="zh-CN" sz="1800" dirty="0">
                <a:solidFill>
                  <a:srgbClr val="080808"/>
                </a:solidFill>
                <a:effectLst/>
                <a:latin typeface="JetBrains Mono"/>
              </a:rPr>
              <a:t>(</a:t>
            </a:r>
            <a:r>
              <a:rPr lang="en" altLang="zh-CN" sz="1800" dirty="0">
                <a:solidFill>
                  <a:srgbClr val="000000"/>
                </a:solidFill>
                <a:effectLst/>
                <a:latin typeface="JetBrains Mono"/>
              </a:rPr>
              <a:t>String</a:t>
            </a:r>
            <a:r>
              <a:rPr lang="en" altLang="zh-CN" sz="1800" dirty="0">
                <a:solidFill>
                  <a:srgbClr val="080808"/>
                </a:solidFill>
                <a:effectLst/>
                <a:latin typeface="JetBrains Mono"/>
              </a:rPr>
              <a:t>[] </a:t>
            </a:r>
            <a:r>
              <a:rPr lang="en" altLang="zh-CN" sz="1800" dirty="0" err="1">
                <a:solidFill>
                  <a:srgbClr val="080808"/>
                </a:solidFill>
                <a:effectLst/>
                <a:latin typeface="JetBrains Mono"/>
              </a:rPr>
              <a:t>args</a:t>
            </a:r>
            <a:r>
              <a:rPr lang="en" altLang="zh-CN" sz="1800" dirty="0">
                <a:solidFill>
                  <a:srgbClr val="080808"/>
                </a:solidFill>
                <a:effectLst/>
                <a:latin typeface="JetBrains Mono"/>
              </a:rPr>
              <a:t>) {</a:t>
            </a:r>
            <a:br>
              <a:rPr lang="en" altLang="zh-CN" sz="1800" dirty="0">
                <a:solidFill>
                  <a:srgbClr val="080808"/>
                </a:solidFill>
                <a:effectLst/>
                <a:latin typeface="JetBrains Mono"/>
              </a:rPr>
            </a:br>
            <a:r>
              <a:rPr lang="en" altLang="zh-CN" sz="1800" dirty="0">
                <a:solidFill>
                  <a:srgbClr val="080808"/>
                </a:solidFill>
                <a:effectLst/>
                <a:latin typeface="JetBrains Mono"/>
              </a:rPr>
              <a:t>        </a:t>
            </a:r>
            <a:r>
              <a:rPr lang="en" altLang="zh-CN" sz="1800" dirty="0" err="1">
                <a:solidFill>
                  <a:srgbClr val="000000"/>
                </a:solidFill>
                <a:effectLst/>
                <a:latin typeface="JetBrains Mono"/>
              </a:rPr>
              <a:t>SpringApplication</a:t>
            </a:r>
            <a:r>
              <a:rPr lang="en" altLang="zh-CN" sz="1800" dirty="0" err="1">
                <a:solidFill>
                  <a:srgbClr val="080808"/>
                </a:solidFill>
                <a:effectLst/>
                <a:latin typeface="JetBrains Mono"/>
              </a:rPr>
              <a:t>.</a:t>
            </a:r>
            <a:r>
              <a:rPr lang="en" altLang="zh-CN" sz="1800" i="1" dirty="0" err="1">
                <a:solidFill>
                  <a:srgbClr val="080808"/>
                </a:solidFill>
                <a:effectLst/>
                <a:latin typeface="JetBrains Mono"/>
              </a:rPr>
              <a:t>run</a:t>
            </a:r>
            <a:r>
              <a:rPr lang="en" altLang="zh-CN" sz="1800" dirty="0">
                <a:solidFill>
                  <a:srgbClr val="080808"/>
                </a:solidFill>
                <a:effectLst/>
                <a:latin typeface="JetBrains Mono"/>
              </a:rPr>
              <a:t>(</a:t>
            </a:r>
            <a:r>
              <a:rPr lang="en" altLang="zh-CN" sz="1800" dirty="0">
                <a:solidFill>
                  <a:srgbClr val="000000"/>
                </a:solidFill>
                <a:effectLst/>
                <a:latin typeface="JetBrains Mono"/>
              </a:rPr>
              <a:t>Se335323DockerwebsampleApplication</a:t>
            </a:r>
            <a:r>
              <a:rPr lang="en" altLang="zh-CN" sz="1800" dirty="0">
                <a:solidFill>
                  <a:srgbClr val="080808"/>
                </a:solidFill>
                <a:effectLst/>
                <a:latin typeface="JetBrains Mono"/>
              </a:rPr>
              <a:t>.</a:t>
            </a:r>
            <a:r>
              <a:rPr lang="en" altLang="zh-CN" sz="1800" dirty="0">
                <a:solidFill>
                  <a:srgbClr val="0033B3"/>
                </a:solidFill>
                <a:effectLst/>
                <a:latin typeface="JetBrains Mono"/>
              </a:rPr>
              <a:t>class</a:t>
            </a:r>
            <a:r>
              <a:rPr lang="en" altLang="zh-CN" sz="1800" dirty="0">
                <a:solidFill>
                  <a:srgbClr val="080808"/>
                </a:solidFill>
                <a:effectLst/>
                <a:latin typeface="JetBrains Mono"/>
              </a:rPr>
              <a:t>, </a:t>
            </a:r>
            <a:r>
              <a:rPr lang="en" altLang="zh-CN" sz="1800" dirty="0" err="1">
                <a:solidFill>
                  <a:srgbClr val="080808"/>
                </a:solidFill>
                <a:effectLst/>
                <a:latin typeface="JetBrains Mono"/>
              </a:rPr>
              <a:t>args</a:t>
            </a:r>
            <a:r>
              <a:rPr lang="en" altLang="zh-CN" sz="1800" dirty="0">
                <a:solidFill>
                  <a:srgbClr val="080808"/>
                </a:solidFill>
                <a:effectLst/>
                <a:latin typeface="JetBrains Mono"/>
              </a:rPr>
              <a:t>);</a:t>
            </a:r>
            <a:br>
              <a:rPr lang="en" altLang="zh-CN" sz="1800" dirty="0">
                <a:solidFill>
                  <a:srgbClr val="080808"/>
                </a:solidFill>
                <a:effectLst/>
                <a:latin typeface="JetBrains Mono"/>
              </a:rPr>
            </a:br>
            <a:r>
              <a:rPr lang="en" altLang="zh-CN" sz="1800" dirty="0">
                <a:solidFill>
                  <a:srgbClr val="080808"/>
                </a:solidFill>
                <a:effectLst/>
                <a:latin typeface="JetBrains Mono"/>
              </a:rPr>
              <a:t>    }</a:t>
            </a:r>
            <a:br>
              <a:rPr lang="en" altLang="zh-CN" sz="1800" dirty="0">
                <a:solidFill>
                  <a:srgbClr val="080808"/>
                </a:solidFill>
                <a:effectLst/>
                <a:latin typeface="JetBrains Mono"/>
              </a:rPr>
            </a:br>
            <a:br>
              <a:rPr lang="en" altLang="zh-CN" sz="1800" dirty="0">
                <a:solidFill>
                  <a:srgbClr val="080808"/>
                </a:solidFill>
                <a:effectLst/>
                <a:latin typeface="JetBrains Mono"/>
              </a:rPr>
            </a:br>
            <a:r>
              <a:rPr lang="en" altLang="zh-CN" sz="1800" dirty="0">
                <a:solidFill>
                  <a:srgbClr val="080808"/>
                </a:solidFill>
                <a:effectLst/>
                <a:latin typeface="JetBrains Mono"/>
              </a:rPr>
              <a:t>}</a:t>
            </a:r>
          </a:p>
        </p:txBody>
      </p:sp>
      <p:sp>
        <p:nvSpPr>
          <p:cNvPr id="4" name="灯片编号占位符 3">
            <a:extLst>
              <a:ext uri="{FF2B5EF4-FFF2-40B4-BE49-F238E27FC236}">
                <a16:creationId xmlns:a16="http://schemas.microsoft.com/office/drawing/2014/main" id="{6E42DD4F-2A0D-F4FE-408F-A3CB25029112}"/>
              </a:ext>
            </a:extLst>
          </p:cNvPr>
          <p:cNvSpPr>
            <a:spLocks noGrp="1"/>
          </p:cNvSpPr>
          <p:nvPr>
            <p:ph type="sldNum" sz="quarter" idx="12"/>
          </p:nvPr>
        </p:nvSpPr>
        <p:spPr/>
        <p:txBody>
          <a:bodyPr/>
          <a:lstStyle/>
          <a:p>
            <a:fld id="{CB818ED7-1FAF-4BEC-A906-EB6564C334EB}" type="slidenum">
              <a:rPr lang="zh-CN" altLang="en-US" smtClean="0"/>
              <a:pPr/>
              <a:t>50</a:t>
            </a:fld>
            <a:endParaRPr lang="zh-CN" altLang="en-US" dirty="0"/>
          </a:p>
        </p:txBody>
      </p:sp>
    </p:spTree>
    <p:extLst>
      <p:ext uri="{BB962C8B-B14F-4D97-AF65-F5344CB8AC3E}">
        <p14:creationId xmlns:p14="http://schemas.microsoft.com/office/powerpoint/2010/main" val="41133340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2435BE-E258-1348-8C3B-77A11A9DE679}"/>
              </a:ext>
            </a:extLst>
          </p:cNvPr>
          <p:cNvSpPr>
            <a:spLocks noGrp="1"/>
          </p:cNvSpPr>
          <p:nvPr>
            <p:ph type="title"/>
          </p:nvPr>
        </p:nvSpPr>
        <p:spPr/>
        <p:txBody>
          <a:bodyPr/>
          <a:lstStyle/>
          <a:p>
            <a:r>
              <a:rPr kumimoji="1" lang="en-US" altLang="zh-CN" dirty="0"/>
              <a:t>Run Spring Boot Application in Docker</a:t>
            </a:r>
            <a:endParaRPr kumimoji="1" lang="zh-CN" altLang="en-US" dirty="0"/>
          </a:p>
        </p:txBody>
      </p:sp>
      <p:sp>
        <p:nvSpPr>
          <p:cNvPr id="3" name="内容占位符 2">
            <a:extLst>
              <a:ext uri="{FF2B5EF4-FFF2-40B4-BE49-F238E27FC236}">
                <a16:creationId xmlns:a16="http://schemas.microsoft.com/office/drawing/2014/main" id="{28BE56F3-B2B4-104F-A41B-4C39CFE407B8}"/>
              </a:ext>
            </a:extLst>
          </p:cNvPr>
          <p:cNvSpPr>
            <a:spLocks noGrp="1"/>
          </p:cNvSpPr>
          <p:nvPr>
            <p:ph idx="1"/>
          </p:nvPr>
        </p:nvSpPr>
        <p:spPr>
          <a:xfrm>
            <a:off x="107504" y="845073"/>
            <a:ext cx="8784976" cy="3166837"/>
          </a:xfrm>
        </p:spPr>
        <p:txBody>
          <a:bodyPr>
            <a:normAutofit fontScale="85000" lnSpcReduction="20000"/>
          </a:bodyPr>
          <a:lstStyle/>
          <a:p>
            <a:r>
              <a:rPr kumimoji="1" lang="en" altLang="zh-CN" sz="2800" dirty="0" err="1"/>
              <a:t>pom.xml</a:t>
            </a:r>
            <a:endParaRPr kumimoji="1" lang="en" altLang="zh-CN" sz="2800" dirty="0"/>
          </a:p>
          <a:p>
            <a:pPr marL="0" indent="0">
              <a:buNone/>
            </a:pPr>
            <a:r>
              <a:rPr lang="en" altLang="zh-CN" sz="1800" dirty="0">
                <a:solidFill>
                  <a:srgbClr val="080808"/>
                </a:solidFill>
                <a:effectLst/>
                <a:latin typeface="JetBrains Mono"/>
              </a:rPr>
              <a:t>&lt;</a:t>
            </a:r>
            <a:r>
              <a:rPr lang="en" altLang="zh-CN" sz="1800" dirty="0">
                <a:solidFill>
                  <a:srgbClr val="0033B3"/>
                </a:solidFill>
                <a:effectLst/>
                <a:latin typeface="JetBrains Mono"/>
              </a:rPr>
              <a:t>properties</a:t>
            </a:r>
            <a:r>
              <a:rPr lang="en" altLang="zh-CN" sz="1800" dirty="0">
                <a:solidFill>
                  <a:srgbClr val="080808"/>
                </a:solidFill>
                <a:effectLst/>
                <a:latin typeface="JetBrains Mono"/>
              </a:rPr>
              <a:t>&gt;</a:t>
            </a:r>
            <a:br>
              <a:rPr lang="en" altLang="zh-CN" sz="1800" dirty="0">
                <a:solidFill>
                  <a:srgbClr val="080808"/>
                </a:solidFill>
                <a:effectLst/>
                <a:latin typeface="JetBrains Mono"/>
              </a:rPr>
            </a:br>
            <a:r>
              <a:rPr lang="en" altLang="zh-CN" sz="1800" dirty="0">
                <a:solidFill>
                  <a:srgbClr val="080808"/>
                </a:solidFill>
                <a:effectLst/>
                <a:latin typeface="JetBrains Mono"/>
              </a:rPr>
              <a:t>    &lt;</a:t>
            </a:r>
            <a:r>
              <a:rPr lang="en" altLang="zh-CN" sz="1800" dirty="0" err="1">
                <a:solidFill>
                  <a:srgbClr val="0033B3"/>
                </a:solidFill>
                <a:effectLst/>
                <a:latin typeface="JetBrains Mono"/>
              </a:rPr>
              <a:t>java.version</a:t>
            </a:r>
            <a:r>
              <a:rPr lang="en" altLang="zh-CN" sz="1800" dirty="0">
                <a:solidFill>
                  <a:srgbClr val="080808"/>
                </a:solidFill>
                <a:effectLst/>
                <a:latin typeface="JetBrains Mono"/>
              </a:rPr>
              <a:t>&gt;</a:t>
            </a:r>
            <a:r>
              <a:rPr lang="en" altLang="zh-CN" sz="1800" dirty="0">
                <a:solidFill>
                  <a:srgbClr val="FF0000"/>
                </a:solidFill>
                <a:effectLst/>
                <a:latin typeface="JetBrains Mono"/>
              </a:rPr>
              <a:t>17</a:t>
            </a:r>
            <a:r>
              <a:rPr lang="en" altLang="zh-CN" sz="1800" dirty="0">
                <a:solidFill>
                  <a:srgbClr val="080808"/>
                </a:solidFill>
                <a:effectLst/>
                <a:latin typeface="JetBrains Mono"/>
              </a:rPr>
              <a:t>&lt;/</a:t>
            </a:r>
            <a:r>
              <a:rPr lang="en" altLang="zh-CN" sz="1800" dirty="0" err="1">
                <a:solidFill>
                  <a:srgbClr val="0033B3"/>
                </a:solidFill>
                <a:effectLst/>
                <a:latin typeface="JetBrains Mono"/>
              </a:rPr>
              <a:t>java.version</a:t>
            </a:r>
            <a:r>
              <a:rPr lang="en" altLang="zh-CN" sz="1800" dirty="0">
                <a:solidFill>
                  <a:srgbClr val="080808"/>
                </a:solidFill>
                <a:effectLst/>
                <a:latin typeface="JetBrains Mono"/>
              </a:rPr>
              <a:t>&gt;</a:t>
            </a:r>
            <a:br>
              <a:rPr lang="en" altLang="zh-CN" sz="1800" dirty="0">
                <a:solidFill>
                  <a:srgbClr val="080808"/>
                </a:solidFill>
                <a:effectLst/>
                <a:latin typeface="JetBrains Mono"/>
              </a:rPr>
            </a:br>
            <a:r>
              <a:rPr lang="en" altLang="zh-CN" sz="1800" dirty="0">
                <a:solidFill>
                  <a:srgbClr val="080808"/>
                </a:solidFill>
                <a:effectLst/>
                <a:latin typeface="JetBrains Mono"/>
              </a:rPr>
              <a:t>&lt;/</a:t>
            </a:r>
            <a:r>
              <a:rPr lang="en" altLang="zh-CN" sz="1800" dirty="0">
                <a:solidFill>
                  <a:srgbClr val="0033B3"/>
                </a:solidFill>
                <a:effectLst/>
                <a:latin typeface="JetBrains Mono"/>
              </a:rPr>
              <a:t>properties</a:t>
            </a:r>
            <a:r>
              <a:rPr lang="en" altLang="zh-CN" sz="1800" dirty="0">
                <a:solidFill>
                  <a:srgbClr val="080808"/>
                </a:solidFill>
                <a:effectLst/>
                <a:latin typeface="JetBrains Mono"/>
              </a:rPr>
              <a:t>&gt;</a:t>
            </a:r>
          </a:p>
          <a:p>
            <a:pPr marL="0" indent="0">
              <a:buNone/>
            </a:pPr>
            <a:r>
              <a:rPr lang="en" altLang="zh-CN" sz="1800" dirty="0">
                <a:solidFill>
                  <a:srgbClr val="080808"/>
                </a:solidFill>
                <a:effectLst/>
                <a:latin typeface="JetBrains Mono"/>
              </a:rPr>
              <a:t>&lt;</a:t>
            </a:r>
            <a:r>
              <a:rPr lang="en" altLang="zh-CN" sz="1800" dirty="0">
                <a:solidFill>
                  <a:srgbClr val="0033B3"/>
                </a:solidFill>
                <a:effectLst/>
                <a:latin typeface="JetBrains Mono"/>
              </a:rPr>
              <a:t>plugin</a:t>
            </a:r>
            <a:r>
              <a:rPr lang="en" altLang="zh-CN" sz="1800" dirty="0">
                <a:solidFill>
                  <a:srgbClr val="080808"/>
                </a:solidFill>
                <a:effectLst/>
                <a:latin typeface="JetBrains Mono"/>
              </a:rPr>
              <a:t>&gt;</a:t>
            </a:r>
            <a:br>
              <a:rPr lang="en" altLang="zh-CN" sz="1800" dirty="0">
                <a:solidFill>
                  <a:srgbClr val="080808"/>
                </a:solidFill>
                <a:effectLst/>
                <a:latin typeface="JetBrains Mono"/>
              </a:rPr>
            </a:br>
            <a:r>
              <a:rPr lang="en" altLang="zh-CN" sz="1800" dirty="0">
                <a:solidFill>
                  <a:srgbClr val="080808"/>
                </a:solidFill>
                <a:effectLst/>
                <a:latin typeface="JetBrains Mono"/>
              </a:rPr>
              <a:t>    &lt;</a:t>
            </a:r>
            <a:r>
              <a:rPr lang="en" altLang="zh-CN" sz="1800" dirty="0" err="1">
                <a:solidFill>
                  <a:srgbClr val="0033B3"/>
                </a:solidFill>
                <a:effectLst/>
                <a:latin typeface="JetBrains Mono"/>
              </a:rPr>
              <a:t>groupId</a:t>
            </a:r>
            <a:r>
              <a:rPr lang="en" altLang="zh-CN" sz="1800" dirty="0">
                <a:solidFill>
                  <a:srgbClr val="080808"/>
                </a:solidFill>
                <a:effectLst/>
                <a:latin typeface="JetBrains Mono"/>
              </a:rPr>
              <a:t>&gt;</a:t>
            </a:r>
            <a:r>
              <a:rPr lang="en" altLang="zh-CN" sz="1800" dirty="0" err="1">
                <a:solidFill>
                  <a:srgbClr val="080808"/>
                </a:solidFill>
                <a:effectLst/>
                <a:latin typeface="JetBrains Mono"/>
              </a:rPr>
              <a:t>org.springframework.boot</a:t>
            </a:r>
            <a:r>
              <a:rPr lang="en" altLang="zh-CN" sz="1800" dirty="0">
                <a:solidFill>
                  <a:srgbClr val="080808"/>
                </a:solidFill>
                <a:effectLst/>
                <a:latin typeface="JetBrains Mono"/>
              </a:rPr>
              <a:t>&lt;/</a:t>
            </a:r>
            <a:r>
              <a:rPr lang="en" altLang="zh-CN" sz="1800" dirty="0" err="1">
                <a:solidFill>
                  <a:srgbClr val="0033B3"/>
                </a:solidFill>
                <a:effectLst/>
                <a:latin typeface="JetBrains Mono"/>
              </a:rPr>
              <a:t>groupId</a:t>
            </a:r>
            <a:r>
              <a:rPr lang="en" altLang="zh-CN" sz="1800" dirty="0">
                <a:solidFill>
                  <a:srgbClr val="080808"/>
                </a:solidFill>
                <a:effectLst/>
                <a:latin typeface="JetBrains Mono"/>
              </a:rPr>
              <a:t>&gt;</a:t>
            </a:r>
            <a:br>
              <a:rPr lang="en" altLang="zh-CN" sz="1800" dirty="0">
                <a:solidFill>
                  <a:srgbClr val="080808"/>
                </a:solidFill>
                <a:effectLst/>
                <a:latin typeface="JetBrains Mono"/>
              </a:rPr>
            </a:br>
            <a:r>
              <a:rPr lang="en" altLang="zh-CN" sz="1800" dirty="0">
                <a:solidFill>
                  <a:srgbClr val="080808"/>
                </a:solidFill>
                <a:effectLst/>
                <a:latin typeface="JetBrains Mono"/>
              </a:rPr>
              <a:t>    &lt;</a:t>
            </a:r>
            <a:r>
              <a:rPr lang="en" altLang="zh-CN" sz="1800" dirty="0" err="1">
                <a:solidFill>
                  <a:srgbClr val="0033B3"/>
                </a:solidFill>
                <a:effectLst/>
                <a:latin typeface="JetBrains Mono"/>
              </a:rPr>
              <a:t>artifactId</a:t>
            </a:r>
            <a:r>
              <a:rPr lang="en" altLang="zh-CN" sz="1800" dirty="0">
                <a:solidFill>
                  <a:srgbClr val="080808"/>
                </a:solidFill>
                <a:effectLst/>
                <a:latin typeface="JetBrains Mono"/>
              </a:rPr>
              <a:t>&gt;spring-boot-maven-plugin&lt;/</a:t>
            </a:r>
            <a:r>
              <a:rPr lang="en" altLang="zh-CN" sz="1800" dirty="0" err="1">
                <a:solidFill>
                  <a:srgbClr val="0033B3"/>
                </a:solidFill>
                <a:effectLst/>
                <a:latin typeface="JetBrains Mono"/>
              </a:rPr>
              <a:t>artifactId</a:t>
            </a:r>
            <a:r>
              <a:rPr lang="en" altLang="zh-CN" sz="1800" dirty="0">
                <a:solidFill>
                  <a:srgbClr val="080808"/>
                </a:solidFill>
                <a:effectLst/>
                <a:latin typeface="JetBrains Mono"/>
              </a:rPr>
              <a:t>&gt;</a:t>
            </a:r>
            <a:br>
              <a:rPr lang="en" altLang="zh-CN" sz="1800" dirty="0">
                <a:solidFill>
                  <a:srgbClr val="080808"/>
                </a:solidFill>
                <a:effectLst/>
                <a:latin typeface="JetBrains Mono"/>
              </a:rPr>
            </a:br>
            <a:r>
              <a:rPr lang="en" altLang="zh-CN" sz="1800" dirty="0">
                <a:solidFill>
                  <a:srgbClr val="080808"/>
                </a:solidFill>
                <a:effectLst/>
                <a:latin typeface="JetBrains Mono"/>
              </a:rPr>
              <a:t>    &lt;</a:t>
            </a:r>
            <a:r>
              <a:rPr lang="en" altLang="zh-CN" sz="1800" dirty="0">
                <a:solidFill>
                  <a:srgbClr val="0033B3"/>
                </a:solidFill>
                <a:effectLst/>
                <a:latin typeface="JetBrains Mono"/>
              </a:rPr>
              <a:t>configuration</a:t>
            </a:r>
            <a:r>
              <a:rPr lang="en" altLang="zh-CN" sz="1800" dirty="0">
                <a:solidFill>
                  <a:srgbClr val="080808"/>
                </a:solidFill>
                <a:effectLst/>
                <a:latin typeface="JetBrains Mono"/>
              </a:rPr>
              <a:t>&gt;</a:t>
            </a:r>
            <a:br>
              <a:rPr lang="en" altLang="zh-CN" sz="1800" dirty="0">
                <a:solidFill>
                  <a:srgbClr val="080808"/>
                </a:solidFill>
                <a:effectLst/>
                <a:latin typeface="JetBrains Mono"/>
              </a:rPr>
            </a:br>
            <a:r>
              <a:rPr lang="en" altLang="zh-CN" sz="1800" dirty="0">
                <a:solidFill>
                  <a:srgbClr val="080808"/>
                </a:solidFill>
                <a:effectLst/>
                <a:latin typeface="JetBrains Mono"/>
              </a:rPr>
              <a:t>        &lt;</a:t>
            </a:r>
            <a:r>
              <a:rPr lang="en" altLang="zh-CN" sz="1800" dirty="0">
                <a:solidFill>
                  <a:srgbClr val="0033B3"/>
                </a:solidFill>
                <a:effectLst/>
                <a:latin typeface="JetBrains Mono"/>
              </a:rPr>
              <a:t>image</a:t>
            </a:r>
            <a:r>
              <a:rPr lang="en" altLang="zh-CN" sz="1800" dirty="0">
                <a:solidFill>
                  <a:srgbClr val="080808"/>
                </a:solidFill>
                <a:effectLst/>
                <a:latin typeface="JetBrains Mono"/>
              </a:rPr>
              <a:t>&gt;</a:t>
            </a:r>
            <a:br>
              <a:rPr lang="en" altLang="zh-CN" sz="1800" dirty="0">
                <a:solidFill>
                  <a:srgbClr val="080808"/>
                </a:solidFill>
                <a:effectLst/>
                <a:latin typeface="JetBrains Mono"/>
              </a:rPr>
            </a:br>
            <a:r>
              <a:rPr lang="en" altLang="zh-CN" sz="1800" dirty="0">
                <a:solidFill>
                  <a:srgbClr val="080808"/>
                </a:solidFill>
                <a:effectLst/>
                <a:latin typeface="JetBrains Mono"/>
              </a:rPr>
              <a:t>            &lt;</a:t>
            </a:r>
            <a:r>
              <a:rPr lang="en" altLang="zh-CN" sz="1800" dirty="0">
                <a:solidFill>
                  <a:srgbClr val="0033B3"/>
                </a:solidFill>
                <a:effectLst/>
                <a:latin typeface="JetBrains Mono"/>
              </a:rPr>
              <a:t>env</a:t>
            </a:r>
            <a:r>
              <a:rPr lang="en" altLang="zh-CN" sz="1800" dirty="0">
                <a:solidFill>
                  <a:srgbClr val="080808"/>
                </a:solidFill>
                <a:effectLst/>
                <a:latin typeface="JetBrains Mono"/>
              </a:rPr>
              <a:t>&gt;</a:t>
            </a:r>
            <a:br>
              <a:rPr lang="en" altLang="zh-CN" sz="1800" dirty="0">
                <a:solidFill>
                  <a:srgbClr val="080808"/>
                </a:solidFill>
                <a:effectLst/>
                <a:latin typeface="JetBrains Mono"/>
              </a:rPr>
            </a:br>
            <a:r>
              <a:rPr lang="en" altLang="zh-CN" sz="1800" dirty="0">
                <a:solidFill>
                  <a:srgbClr val="080808"/>
                </a:solidFill>
                <a:effectLst/>
                <a:latin typeface="JetBrains Mono"/>
              </a:rPr>
              <a:t>                &lt;</a:t>
            </a:r>
            <a:r>
              <a:rPr lang="en" altLang="zh-CN" sz="1800" dirty="0">
                <a:solidFill>
                  <a:srgbClr val="0033B3"/>
                </a:solidFill>
                <a:effectLst/>
                <a:latin typeface="JetBrains Mono"/>
              </a:rPr>
              <a:t>BP_JVM_VERSION</a:t>
            </a:r>
            <a:r>
              <a:rPr lang="en" altLang="zh-CN" sz="1800" dirty="0">
                <a:effectLst/>
                <a:latin typeface="JetBrains Mono"/>
              </a:rPr>
              <a:t>&gt;</a:t>
            </a:r>
            <a:r>
              <a:rPr lang="en" altLang="zh-CN" sz="1800" dirty="0">
                <a:solidFill>
                  <a:srgbClr val="FF0000"/>
                </a:solidFill>
                <a:effectLst/>
                <a:latin typeface="JetBrains Mono"/>
              </a:rPr>
              <a:t>${</a:t>
            </a:r>
            <a:r>
              <a:rPr lang="en" altLang="zh-CN" sz="1800" dirty="0" err="1">
                <a:solidFill>
                  <a:srgbClr val="FF0000"/>
                </a:solidFill>
                <a:effectLst/>
                <a:latin typeface="JetBrains Mono"/>
              </a:rPr>
              <a:t>java.version</a:t>
            </a:r>
            <a:r>
              <a:rPr lang="en" altLang="zh-CN" sz="1800" dirty="0">
                <a:solidFill>
                  <a:srgbClr val="FF0000"/>
                </a:solidFill>
                <a:effectLst/>
                <a:latin typeface="JetBrains Mono"/>
              </a:rPr>
              <a:t>}</a:t>
            </a:r>
            <a:r>
              <a:rPr lang="en" altLang="zh-CN" sz="1800" dirty="0">
                <a:effectLst/>
                <a:latin typeface="JetBrains Mono"/>
              </a:rPr>
              <a:t>&lt;/</a:t>
            </a:r>
            <a:r>
              <a:rPr lang="en" altLang="zh-CN" sz="1800" dirty="0">
                <a:solidFill>
                  <a:srgbClr val="0033B3"/>
                </a:solidFill>
                <a:effectLst/>
                <a:latin typeface="JetBrains Mono"/>
              </a:rPr>
              <a:t>BP_JVM_VERSION</a:t>
            </a:r>
            <a:r>
              <a:rPr lang="en" altLang="zh-CN" sz="1800" dirty="0">
                <a:solidFill>
                  <a:srgbClr val="080808"/>
                </a:solidFill>
                <a:effectLst/>
                <a:latin typeface="JetBrains Mono"/>
              </a:rPr>
              <a:t>&gt;</a:t>
            </a:r>
            <a:br>
              <a:rPr lang="en" altLang="zh-CN" sz="1800" dirty="0">
                <a:solidFill>
                  <a:srgbClr val="080808"/>
                </a:solidFill>
                <a:effectLst/>
                <a:latin typeface="JetBrains Mono"/>
              </a:rPr>
            </a:br>
            <a:r>
              <a:rPr lang="en" altLang="zh-CN" sz="1800" dirty="0">
                <a:solidFill>
                  <a:srgbClr val="080808"/>
                </a:solidFill>
                <a:effectLst/>
                <a:latin typeface="JetBrains Mono"/>
              </a:rPr>
              <a:t>            &lt;/</a:t>
            </a:r>
            <a:r>
              <a:rPr lang="en" altLang="zh-CN" sz="1800" dirty="0">
                <a:solidFill>
                  <a:srgbClr val="0033B3"/>
                </a:solidFill>
                <a:effectLst/>
                <a:latin typeface="JetBrains Mono"/>
              </a:rPr>
              <a:t>env</a:t>
            </a:r>
            <a:r>
              <a:rPr lang="en" altLang="zh-CN" sz="1800" dirty="0">
                <a:solidFill>
                  <a:srgbClr val="080808"/>
                </a:solidFill>
                <a:effectLst/>
                <a:latin typeface="JetBrains Mono"/>
              </a:rPr>
              <a:t>&gt;</a:t>
            </a:r>
            <a:br>
              <a:rPr lang="en" altLang="zh-CN" sz="1800" dirty="0">
                <a:solidFill>
                  <a:srgbClr val="080808"/>
                </a:solidFill>
                <a:effectLst/>
                <a:latin typeface="JetBrains Mono"/>
              </a:rPr>
            </a:br>
            <a:r>
              <a:rPr lang="en" altLang="zh-CN" sz="1800" dirty="0">
                <a:solidFill>
                  <a:srgbClr val="080808"/>
                </a:solidFill>
                <a:effectLst/>
                <a:latin typeface="JetBrains Mono"/>
              </a:rPr>
              <a:t>        &lt;/</a:t>
            </a:r>
            <a:r>
              <a:rPr lang="en" altLang="zh-CN" sz="1800" dirty="0">
                <a:solidFill>
                  <a:srgbClr val="0033B3"/>
                </a:solidFill>
                <a:effectLst/>
                <a:latin typeface="JetBrains Mono"/>
              </a:rPr>
              <a:t>image</a:t>
            </a:r>
            <a:r>
              <a:rPr lang="en" altLang="zh-CN" sz="1800" dirty="0">
                <a:solidFill>
                  <a:srgbClr val="080808"/>
                </a:solidFill>
                <a:effectLst/>
                <a:latin typeface="JetBrains Mono"/>
              </a:rPr>
              <a:t>&gt;</a:t>
            </a:r>
            <a:br>
              <a:rPr lang="en" altLang="zh-CN" sz="1800" dirty="0">
                <a:solidFill>
                  <a:srgbClr val="080808"/>
                </a:solidFill>
                <a:effectLst/>
                <a:latin typeface="JetBrains Mono"/>
              </a:rPr>
            </a:br>
            <a:r>
              <a:rPr lang="en" altLang="zh-CN" sz="1800" dirty="0">
                <a:solidFill>
                  <a:srgbClr val="080808"/>
                </a:solidFill>
                <a:effectLst/>
                <a:latin typeface="JetBrains Mono"/>
              </a:rPr>
              <a:t>    &lt;/</a:t>
            </a:r>
            <a:r>
              <a:rPr lang="en" altLang="zh-CN" sz="1800" dirty="0">
                <a:solidFill>
                  <a:srgbClr val="0033B3"/>
                </a:solidFill>
                <a:effectLst/>
                <a:latin typeface="JetBrains Mono"/>
              </a:rPr>
              <a:t>configuration</a:t>
            </a:r>
            <a:r>
              <a:rPr lang="en" altLang="zh-CN" sz="1800" dirty="0">
                <a:solidFill>
                  <a:srgbClr val="080808"/>
                </a:solidFill>
                <a:effectLst/>
                <a:latin typeface="JetBrains Mono"/>
              </a:rPr>
              <a:t>&gt;</a:t>
            </a:r>
            <a:br>
              <a:rPr lang="en" altLang="zh-CN" sz="1800" dirty="0">
                <a:solidFill>
                  <a:srgbClr val="080808"/>
                </a:solidFill>
                <a:effectLst/>
                <a:latin typeface="JetBrains Mono"/>
              </a:rPr>
            </a:br>
            <a:r>
              <a:rPr lang="en" altLang="zh-CN" sz="1800" dirty="0">
                <a:solidFill>
                  <a:srgbClr val="080808"/>
                </a:solidFill>
                <a:effectLst/>
                <a:latin typeface="JetBrains Mono"/>
              </a:rPr>
              <a:t>&lt;/</a:t>
            </a:r>
            <a:r>
              <a:rPr lang="en" altLang="zh-CN" sz="1800" dirty="0">
                <a:solidFill>
                  <a:srgbClr val="0033B3"/>
                </a:solidFill>
                <a:effectLst/>
                <a:latin typeface="JetBrains Mono"/>
              </a:rPr>
              <a:t>plugin</a:t>
            </a:r>
            <a:r>
              <a:rPr lang="en" altLang="zh-CN" sz="1800" dirty="0">
                <a:solidFill>
                  <a:srgbClr val="080808"/>
                </a:solidFill>
                <a:effectLst/>
                <a:latin typeface="JetBrains Mono"/>
              </a:rPr>
              <a:t>&gt;</a:t>
            </a:r>
          </a:p>
          <a:p>
            <a:pPr marL="0" indent="0">
              <a:buNone/>
            </a:pPr>
            <a:endParaRPr kumimoji="1" lang="zh-CN" altLang="en-US" dirty="0"/>
          </a:p>
        </p:txBody>
      </p:sp>
      <p:sp>
        <p:nvSpPr>
          <p:cNvPr id="4" name="灯片编号占位符 3">
            <a:extLst>
              <a:ext uri="{FF2B5EF4-FFF2-40B4-BE49-F238E27FC236}">
                <a16:creationId xmlns:a16="http://schemas.microsoft.com/office/drawing/2014/main" id="{03251C8B-54C1-B840-9270-047F52713830}"/>
              </a:ext>
            </a:extLst>
          </p:cNvPr>
          <p:cNvSpPr>
            <a:spLocks noGrp="1"/>
          </p:cNvSpPr>
          <p:nvPr>
            <p:ph type="sldNum" sz="quarter" idx="12"/>
          </p:nvPr>
        </p:nvSpPr>
        <p:spPr/>
        <p:txBody>
          <a:bodyPr/>
          <a:lstStyle/>
          <a:p>
            <a:fld id="{CB818ED7-1FAF-4BEC-A906-EB6564C334EB}" type="slidenum">
              <a:rPr lang="zh-CN" altLang="en-US" smtClean="0"/>
              <a:pPr/>
              <a:t>51</a:t>
            </a:fld>
            <a:endParaRPr lang="zh-CN" altLang="en-US" dirty="0"/>
          </a:p>
        </p:txBody>
      </p:sp>
      <p:pic>
        <p:nvPicPr>
          <p:cNvPr id="5" name="图片 4">
            <a:extLst>
              <a:ext uri="{FF2B5EF4-FFF2-40B4-BE49-F238E27FC236}">
                <a16:creationId xmlns:a16="http://schemas.microsoft.com/office/drawing/2014/main" id="{66F79B61-333D-E5EF-637F-87F496C99B06}"/>
              </a:ext>
            </a:extLst>
          </p:cNvPr>
          <p:cNvPicPr>
            <a:picLocks noChangeAspect="1"/>
          </p:cNvPicPr>
          <p:nvPr/>
        </p:nvPicPr>
        <p:blipFill>
          <a:blip r:embed="rId2"/>
          <a:stretch>
            <a:fillRect/>
          </a:stretch>
        </p:blipFill>
        <p:spPr>
          <a:xfrm>
            <a:off x="1475656" y="3776658"/>
            <a:ext cx="7772400" cy="1366842"/>
          </a:xfrm>
          <a:prstGeom prst="rect">
            <a:avLst/>
          </a:prstGeom>
        </p:spPr>
      </p:pic>
    </p:spTree>
    <p:extLst>
      <p:ext uri="{BB962C8B-B14F-4D97-AF65-F5344CB8AC3E}">
        <p14:creationId xmlns:p14="http://schemas.microsoft.com/office/powerpoint/2010/main" val="9318150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2435BE-E258-1348-8C3B-77A11A9DE679}"/>
              </a:ext>
            </a:extLst>
          </p:cNvPr>
          <p:cNvSpPr>
            <a:spLocks noGrp="1"/>
          </p:cNvSpPr>
          <p:nvPr>
            <p:ph type="title"/>
          </p:nvPr>
        </p:nvSpPr>
        <p:spPr/>
        <p:txBody>
          <a:bodyPr/>
          <a:lstStyle/>
          <a:p>
            <a:r>
              <a:rPr kumimoji="1" lang="en-US" altLang="zh-CN" dirty="0"/>
              <a:t>Run Spring Boot Application in Docker</a:t>
            </a:r>
            <a:endParaRPr kumimoji="1" lang="zh-CN" altLang="en-US" dirty="0"/>
          </a:p>
        </p:txBody>
      </p:sp>
      <p:sp>
        <p:nvSpPr>
          <p:cNvPr id="3" name="内容占位符 2">
            <a:extLst>
              <a:ext uri="{FF2B5EF4-FFF2-40B4-BE49-F238E27FC236}">
                <a16:creationId xmlns:a16="http://schemas.microsoft.com/office/drawing/2014/main" id="{28BE56F3-B2B4-104F-A41B-4C39CFE407B8}"/>
              </a:ext>
            </a:extLst>
          </p:cNvPr>
          <p:cNvSpPr>
            <a:spLocks noGrp="1"/>
          </p:cNvSpPr>
          <p:nvPr>
            <p:ph idx="1"/>
          </p:nvPr>
        </p:nvSpPr>
        <p:spPr>
          <a:xfrm>
            <a:off x="107504" y="845073"/>
            <a:ext cx="8784976" cy="3166837"/>
          </a:xfrm>
        </p:spPr>
        <p:txBody>
          <a:bodyPr>
            <a:normAutofit/>
          </a:bodyPr>
          <a:lstStyle/>
          <a:p>
            <a:r>
              <a:rPr kumimoji="1" lang="en" altLang="zh-CN" sz="2000" dirty="0"/>
              <a:t>Build</a:t>
            </a:r>
            <a:r>
              <a:rPr kumimoji="1" lang="zh-CN" altLang="en-US" sz="2000" dirty="0"/>
              <a:t> </a:t>
            </a:r>
            <a:r>
              <a:rPr kumimoji="1" lang="en-US" altLang="zh-CN" sz="2000" dirty="0"/>
              <a:t>image</a:t>
            </a:r>
            <a:endParaRPr kumimoji="1" lang="zh-CN" altLang="en-US" dirty="0"/>
          </a:p>
        </p:txBody>
      </p:sp>
      <p:sp>
        <p:nvSpPr>
          <p:cNvPr id="4" name="灯片编号占位符 3">
            <a:extLst>
              <a:ext uri="{FF2B5EF4-FFF2-40B4-BE49-F238E27FC236}">
                <a16:creationId xmlns:a16="http://schemas.microsoft.com/office/drawing/2014/main" id="{03251C8B-54C1-B840-9270-047F52713830}"/>
              </a:ext>
            </a:extLst>
          </p:cNvPr>
          <p:cNvSpPr>
            <a:spLocks noGrp="1"/>
          </p:cNvSpPr>
          <p:nvPr>
            <p:ph type="sldNum" sz="quarter" idx="12"/>
          </p:nvPr>
        </p:nvSpPr>
        <p:spPr/>
        <p:txBody>
          <a:bodyPr/>
          <a:lstStyle/>
          <a:p>
            <a:fld id="{CB818ED7-1FAF-4BEC-A906-EB6564C334EB}" type="slidenum">
              <a:rPr lang="zh-CN" altLang="en-US" smtClean="0"/>
              <a:pPr/>
              <a:t>52</a:t>
            </a:fld>
            <a:endParaRPr lang="zh-CN" altLang="en-US" dirty="0"/>
          </a:p>
        </p:txBody>
      </p:sp>
      <p:pic>
        <p:nvPicPr>
          <p:cNvPr id="6" name="图片 5">
            <a:extLst>
              <a:ext uri="{FF2B5EF4-FFF2-40B4-BE49-F238E27FC236}">
                <a16:creationId xmlns:a16="http://schemas.microsoft.com/office/drawing/2014/main" id="{DDE41FD4-D957-A4D0-3534-B2583AA54156}"/>
              </a:ext>
            </a:extLst>
          </p:cNvPr>
          <p:cNvPicPr>
            <a:picLocks noChangeAspect="1"/>
          </p:cNvPicPr>
          <p:nvPr/>
        </p:nvPicPr>
        <p:blipFill>
          <a:blip r:embed="rId2"/>
          <a:stretch>
            <a:fillRect/>
          </a:stretch>
        </p:blipFill>
        <p:spPr>
          <a:xfrm>
            <a:off x="1187624" y="1321361"/>
            <a:ext cx="6336704" cy="3822139"/>
          </a:xfrm>
          <a:prstGeom prst="rect">
            <a:avLst/>
          </a:prstGeom>
        </p:spPr>
      </p:pic>
    </p:spTree>
    <p:extLst>
      <p:ext uri="{BB962C8B-B14F-4D97-AF65-F5344CB8AC3E}">
        <p14:creationId xmlns:p14="http://schemas.microsoft.com/office/powerpoint/2010/main" val="23161801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2435BE-E258-1348-8C3B-77A11A9DE679}"/>
              </a:ext>
            </a:extLst>
          </p:cNvPr>
          <p:cNvSpPr>
            <a:spLocks noGrp="1"/>
          </p:cNvSpPr>
          <p:nvPr>
            <p:ph type="title"/>
          </p:nvPr>
        </p:nvSpPr>
        <p:spPr/>
        <p:txBody>
          <a:bodyPr/>
          <a:lstStyle/>
          <a:p>
            <a:r>
              <a:rPr kumimoji="1" lang="en-US" altLang="zh-CN" dirty="0"/>
              <a:t>Run Spring Boot Application in Docker</a:t>
            </a:r>
            <a:endParaRPr kumimoji="1" lang="zh-CN" altLang="en-US" dirty="0"/>
          </a:p>
        </p:txBody>
      </p:sp>
      <p:sp>
        <p:nvSpPr>
          <p:cNvPr id="3" name="内容占位符 2">
            <a:extLst>
              <a:ext uri="{FF2B5EF4-FFF2-40B4-BE49-F238E27FC236}">
                <a16:creationId xmlns:a16="http://schemas.microsoft.com/office/drawing/2014/main" id="{28BE56F3-B2B4-104F-A41B-4C39CFE407B8}"/>
              </a:ext>
            </a:extLst>
          </p:cNvPr>
          <p:cNvSpPr>
            <a:spLocks noGrp="1"/>
          </p:cNvSpPr>
          <p:nvPr>
            <p:ph idx="1"/>
          </p:nvPr>
        </p:nvSpPr>
        <p:spPr>
          <a:xfrm>
            <a:off x="107504" y="845073"/>
            <a:ext cx="8784976" cy="3166837"/>
          </a:xfrm>
        </p:spPr>
        <p:txBody>
          <a:bodyPr>
            <a:normAutofit/>
          </a:bodyPr>
          <a:lstStyle/>
          <a:p>
            <a:r>
              <a:rPr kumimoji="1" lang="en" altLang="zh-CN" sz="2000" dirty="0"/>
              <a:t>Build</a:t>
            </a:r>
            <a:r>
              <a:rPr kumimoji="1" lang="zh-CN" altLang="en-US" sz="2000" dirty="0"/>
              <a:t> </a:t>
            </a:r>
            <a:r>
              <a:rPr kumimoji="1" lang="en-US" altLang="zh-CN" sz="2000" dirty="0"/>
              <a:t>image</a:t>
            </a:r>
            <a:endParaRPr kumimoji="1" lang="zh-CN" altLang="en-US" dirty="0"/>
          </a:p>
        </p:txBody>
      </p:sp>
      <p:sp>
        <p:nvSpPr>
          <p:cNvPr id="4" name="灯片编号占位符 3">
            <a:extLst>
              <a:ext uri="{FF2B5EF4-FFF2-40B4-BE49-F238E27FC236}">
                <a16:creationId xmlns:a16="http://schemas.microsoft.com/office/drawing/2014/main" id="{03251C8B-54C1-B840-9270-047F52713830}"/>
              </a:ext>
            </a:extLst>
          </p:cNvPr>
          <p:cNvSpPr>
            <a:spLocks noGrp="1"/>
          </p:cNvSpPr>
          <p:nvPr>
            <p:ph type="sldNum" sz="quarter" idx="12"/>
          </p:nvPr>
        </p:nvSpPr>
        <p:spPr/>
        <p:txBody>
          <a:bodyPr/>
          <a:lstStyle/>
          <a:p>
            <a:fld id="{CB818ED7-1FAF-4BEC-A906-EB6564C334EB}" type="slidenum">
              <a:rPr lang="zh-CN" altLang="en-US" smtClean="0"/>
              <a:pPr/>
              <a:t>53</a:t>
            </a:fld>
            <a:endParaRPr lang="zh-CN" altLang="en-US" dirty="0"/>
          </a:p>
        </p:txBody>
      </p:sp>
      <p:pic>
        <p:nvPicPr>
          <p:cNvPr id="5" name="图片 4">
            <a:extLst>
              <a:ext uri="{FF2B5EF4-FFF2-40B4-BE49-F238E27FC236}">
                <a16:creationId xmlns:a16="http://schemas.microsoft.com/office/drawing/2014/main" id="{59281671-8368-5D60-FB27-13C3B75BC16A}"/>
              </a:ext>
            </a:extLst>
          </p:cNvPr>
          <p:cNvPicPr>
            <a:picLocks noChangeAspect="1"/>
          </p:cNvPicPr>
          <p:nvPr/>
        </p:nvPicPr>
        <p:blipFill>
          <a:blip r:embed="rId2"/>
          <a:stretch>
            <a:fillRect/>
          </a:stretch>
        </p:blipFill>
        <p:spPr>
          <a:xfrm>
            <a:off x="1188740" y="1275606"/>
            <a:ext cx="6766520" cy="3550334"/>
          </a:xfrm>
          <a:prstGeom prst="rect">
            <a:avLst/>
          </a:prstGeom>
        </p:spPr>
      </p:pic>
    </p:spTree>
    <p:extLst>
      <p:ext uri="{BB962C8B-B14F-4D97-AF65-F5344CB8AC3E}">
        <p14:creationId xmlns:p14="http://schemas.microsoft.com/office/powerpoint/2010/main" val="11766225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7C928-B0E7-0ADE-147B-B6C176485F0E}"/>
              </a:ext>
            </a:extLst>
          </p:cNvPr>
          <p:cNvSpPr>
            <a:spLocks noGrp="1"/>
          </p:cNvSpPr>
          <p:nvPr>
            <p:ph type="title"/>
          </p:nvPr>
        </p:nvSpPr>
        <p:spPr/>
        <p:txBody>
          <a:bodyPr/>
          <a:lstStyle/>
          <a:p>
            <a:r>
              <a:rPr kumimoji="1" lang="en-US" altLang="zh-CN" dirty="0"/>
              <a:t>Run Spring Boot Application in Docker</a:t>
            </a:r>
            <a:endParaRPr kumimoji="1" lang="zh-CN" altLang="en-US" dirty="0"/>
          </a:p>
        </p:txBody>
      </p:sp>
      <p:sp>
        <p:nvSpPr>
          <p:cNvPr id="3" name="内容占位符 2">
            <a:extLst>
              <a:ext uri="{FF2B5EF4-FFF2-40B4-BE49-F238E27FC236}">
                <a16:creationId xmlns:a16="http://schemas.microsoft.com/office/drawing/2014/main" id="{937F0A16-8762-8110-B3D8-8987C7C3348F}"/>
              </a:ext>
            </a:extLst>
          </p:cNvPr>
          <p:cNvSpPr>
            <a:spLocks noGrp="1"/>
          </p:cNvSpPr>
          <p:nvPr>
            <p:ph idx="1"/>
          </p:nvPr>
        </p:nvSpPr>
        <p:spPr/>
        <p:txBody>
          <a:bodyPr/>
          <a:lstStyle/>
          <a:p>
            <a:r>
              <a:rPr kumimoji="1" lang="en" altLang="zh-CN" sz="1800" dirty="0"/>
              <a:t>Build</a:t>
            </a:r>
            <a:r>
              <a:rPr kumimoji="1" lang="zh-CN" altLang="en-US" sz="1800" dirty="0"/>
              <a:t> </a:t>
            </a:r>
            <a:r>
              <a:rPr kumimoji="1" lang="en-US" altLang="zh-CN" sz="1800" dirty="0"/>
              <a:t>image</a:t>
            </a:r>
            <a:endParaRPr kumimoji="1" lang="zh-CN" altLang="en-US" dirty="0"/>
          </a:p>
          <a:p>
            <a:endParaRPr kumimoji="1" lang="zh-CN" altLang="en-US" dirty="0"/>
          </a:p>
        </p:txBody>
      </p:sp>
      <p:sp>
        <p:nvSpPr>
          <p:cNvPr id="4" name="灯片编号占位符 3">
            <a:extLst>
              <a:ext uri="{FF2B5EF4-FFF2-40B4-BE49-F238E27FC236}">
                <a16:creationId xmlns:a16="http://schemas.microsoft.com/office/drawing/2014/main" id="{3E1B052D-5D8E-44E8-99AF-08BD147BBFB5}"/>
              </a:ext>
            </a:extLst>
          </p:cNvPr>
          <p:cNvSpPr>
            <a:spLocks noGrp="1"/>
          </p:cNvSpPr>
          <p:nvPr>
            <p:ph type="sldNum" sz="quarter" idx="12"/>
          </p:nvPr>
        </p:nvSpPr>
        <p:spPr/>
        <p:txBody>
          <a:bodyPr/>
          <a:lstStyle/>
          <a:p>
            <a:fld id="{CB818ED7-1FAF-4BEC-A906-EB6564C334EB}" type="slidenum">
              <a:rPr lang="zh-CN" altLang="en-US" smtClean="0"/>
              <a:pPr/>
              <a:t>54</a:t>
            </a:fld>
            <a:endParaRPr lang="zh-CN" altLang="en-US" dirty="0"/>
          </a:p>
        </p:txBody>
      </p:sp>
      <p:pic>
        <p:nvPicPr>
          <p:cNvPr id="6" name="图片 5">
            <a:extLst>
              <a:ext uri="{FF2B5EF4-FFF2-40B4-BE49-F238E27FC236}">
                <a16:creationId xmlns:a16="http://schemas.microsoft.com/office/drawing/2014/main" id="{611F125B-23BD-BD0D-380F-6CD54124A652}"/>
              </a:ext>
            </a:extLst>
          </p:cNvPr>
          <p:cNvPicPr>
            <a:picLocks noChangeAspect="1"/>
          </p:cNvPicPr>
          <p:nvPr/>
        </p:nvPicPr>
        <p:blipFill>
          <a:blip r:embed="rId2"/>
          <a:stretch>
            <a:fillRect/>
          </a:stretch>
        </p:blipFill>
        <p:spPr>
          <a:xfrm>
            <a:off x="1180832" y="1264946"/>
            <a:ext cx="6782336" cy="3834194"/>
          </a:xfrm>
          <a:prstGeom prst="rect">
            <a:avLst/>
          </a:prstGeom>
        </p:spPr>
      </p:pic>
    </p:spTree>
    <p:extLst>
      <p:ext uri="{BB962C8B-B14F-4D97-AF65-F5344CB8AC3E}">
        <p14:creationId xmlns:p14="http://schemas.microsoft.com/office/powerpoint/2010/main" val="16395829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7C928-B0E7-0ADE-147B-B6C176485F0E}"/>
              </a:ext>
            </a:extLst>
          </p:cNvPr>
          <p:cNvSpPr>
            <a:spLocks noGrp="1"/>
          </p:cNvSpPr>
          <p:nvPr>
            <p:ph type="title"/>
          </p:nvPr>
        </p:nvSpPr>
        <p:spPr/>
        <p:txBody>
          <a:bodyPr/>
          <a:lstStyle/>
          <a:p>
            <a:r>
              <a:rPr kumimoji="1" lang="en-US" altLang="zh-CN" dirty="0"/>
              <a:t>Run Spring Boot Application in Docker</a:t>
            </a:r>
            <a:endParaRPr kumimoji="1" lang="zh-CN" altLang="en-US" dirty="0"/>
          </a:p>
        </p:txBody>
      </p:sp>
      <p:sp>
        <p:nvSpPr>
          <p:cNvPr id="3" name="内容占位符 2">
            <a:extLst>
              <a:ext uri="{FF2B5EF4-FFF2-40B4-BE49-F238E27FC236}">
                <a16:creationId xmlns:a16="http://schemas.microsoft.com/office/drawing/2014/main" id="{937F0A16-8762-8110-B3D8-8987C7C3348F}"/>
              </a:ext>
            </a:extLst>
          </p:cNvPr>
          <p:cNvSpPr>
            <a:spLocks noGrp="1"/>
          </p:cNvSpPr>
          <p:nvPr>
            <p:ph idx="1"/>
          </p:nvPr>
        </p:nvSpPr>
        <p:spPr/>
        <p:txBody>
          <a:bodyPr/>
          <a:lstStyle/>
          <a:p>
            <a:r>
              <a:rPr kumimoji="1" lang="en-US" altLang="zh-CN" sz="1800" dirty="0"/>
              <a:t>Create</a:t>
            </a:r>
            <a:r>
              <a:rPr kumimoji="1" lang="zh-CN" altLang="en-US" sz="1800" dirty="0"/>
              <a:t> </a:t>
            </a:r>
            <a:r>
              <a:rPr kumimoji="1" lang="en-US" altLang="zh-CN" dirty="0"/>
              <a:t>a container</a:t>
            </a:r>
            <a:endParaRPr kumimoji="1" lang="zh-CN" altLang="en-US" dirty="0"/>
          </a:p>
        </p:txBody>
      </p:sp>
      <p:sp>
        <p:nvSpPr>
          <p:cNvPr id="4" name="灯片编号占位符 3">
            <a:extLst>
              <a:ext uri="{FF2B5EF4-FFF2-40B4-BE49-F238E27FC236}">
                <a16:creationId xmlns:a16="http://schemas.microsoft.com/office/drawing/2014/main" id="{3E1B052D-5D8E-44E8-99AF-08BD147BBFB5}"/>
              </a:ext>
            </a:extLst>
          </p:cNvPr>
          <p:cNvSpPr>
            <a:spLocks noGrp="1"/>
          </p:cNvSpPr>
          <p:nvPr>
            <p:ph type="sldNum" sz="quarter" idx="12"/>
          </p:nvPr>
        </p:nvSpPr>
        <p:spPr/>
        <p:txBody>
          <a:bodyPr/>
          <a:lstStyle/>
          <a:p>
            <a:fld id="{CB818ED7-1FAF-4BEC-A906-EB6564C334EB}" type="slidenum">
              <a:rPr lang="zh-CN" altLang="en-US" smtClean="0"/>
              <a:pPr/>
              <a:t>55</a:t>
            </a:fld>
            <a:endParaRPr lang="zh-CN" altLang="en-US" dirty="0"/>
          </a:p>
        </p:txBody>
      </p:sp>
      <p:pic>
        <p:nvPicPr>
          <p:cNvPr id="5" name="图片 4">
            <a:extLst>
              <a:ext uri="{FF2B5EF4-FFF2-40B4-BE49-F238E27FC236}">
                <a16:creationId xmlns:a16="http://schemas.microsoft.com/office/drawing/2014/main" id="{211BFDF8-E4BD-AF39-345F-FFA960400666}"/>
              </a:ext>
            </a:extLst>
          </p:cNvPr>
          <p:cNvPicPr>
            <a:picLocks noChangeAspect="1"/>
          </p:cNvPicPr>
          <p:nvPr/>
        </p:nvPicPr>
        <p:blipFill>
          <a:blip r:embed="rId2"/>
          <a:stretch>
            <a:fillRect/>
          </a:stretch>
        </p:blipFill>
        <p:spPr>
          <a:xfrm>
            <a:off x="467544" y="1302719"/>
            <a:ext cx="3339043" cy="3483278"/>
          </a:xfrm>
          <a:prstGeom prst="rect">
            <a:avLst/>
          </a:prstGeom>
        </p:spPr>
      </p:pic>
      <p:pic>
        <p:nvPicPr>
          <p:cNvPr id="7" name="图片 6">
            <a:extLst>
              <a:ext uri="{FF2B5EF4-FFF2-40B4-BE49-F238E27FC236}">
                <a16:creationId xmlns:a16="http://schemas.microsoft.com/office/drawing/2014/main" id="{AF7BF8AB-0357-92AC-9ED2-006CB32EDCDF}"/>
              </a:ext>
            </a:extLst>
          </p:cNvPr>
          <p:cNvPicPr>
            <a:picLocks noChangeAspect="1"/>
          </p:cNvPicPr>
          <p:nvPr/>
        </p:nvPicPr>
        <p:blipFill>
          <a:blip r:embed="rId3"/>
          <a:stretch>
            <a:fillRect/>
          </a:stretch>
        </p:blipFill>
        <p:spPr>
          <a:xfrm>
            <a:off x="3806587" y="1302720"/>
            <a:ext cx="5228208" cy="3483277"/>
          </a:xfrm>
          <a:prstGeom prst="rect">
            <a:avLst/>
          </a:prstGeom>
        </p:spPr>
      </p:pic>
    </p:spTree>
    <p:extLst>
      <p:ext uri="{BB962C8B-B14F-4D97-AF65-F5344CB8AC3E}">
        <p14:creationId xmlns:p14="http://schemas.microsoft.com/office/powerpoint/2010/main" val="2840216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29CB27-1468-7065-31CC-C2D235CF3464}"/>
              </a:ext>
            </a:extLst>
          </p:cNvPr>
          <p:cNvSpPr>
            <a:spLocks noGrp="1"/>
          </p:cNvSpPr>
          <p:nvPr>
            <p:ph type="title"/>
          </p:nvPr>
        </p:nvSpPr>
        <p:spPr/>
        <p:txBody>
          <a:bodyPr/>
          <a:lstStyle/>
          <a:p>
            <a:r>
              <a:rPr kumimoji="1" lang="en-US" altLang="zh-CN" dirty="0"/>
              <a:t>Run Spring Boot Application in Docker</a:t>
            </a:r>
            <a:endParaRPr kumimoji="1" lang="zh-CN" altLang="en-US" dirty="0"/>
          </a:p>
        </p:txBody>
      </p:sp>
      <p:sp>
        <p:nvSpPr>
          <p:cNvPr id="3" name="内容占位符 2">
            <a:extLst>
              <a:ext uri="{FF2B5EF4-FFF2-40B4-BE49-F238E27FC236}">
                <a16:creationId xmlns:a16="http://schemas.microsoft.com/office/drawing/2014/main" id="{67C954A7-0673-2072-D147-8BF35255A258}"/>
              </a:ext>
            </a:extLst>
          </p:cNvPr>
          <p:cNvSpPr>
            <a:spLocks noGrp="1"/>
          </p:cNvSpPr>
          <p:nvPr>
            <p:ph idx="1"/>
          </p:nvPr>
        </p:nvSpPr>
        <p:spPr/>
        <p:txBody>
          <a:bodyPr/>
          <a:lstStyle/>
          <a:p>
            <a:r>
              <a:rPr kumimoji="1" lang="en-US" altLang="zh-CN" sz="1800" dirty="0"/>
              <a:t>Create</a:t>
            </a:r>
            <a:r>
              <a:rPr kumimoji="1" lang="zh-CN" altLang="en-US" sz="1800" dirty="0"/>
              <a:t> </a:t>
            </a:r>
            <a:r>
              <a:rPr kumimoji="1" lang="en-US" altLang="zh-CN" dirty="0"/>
              <a:t>a container</a:t>
            </a:r>
            <a:endParaRPr kumimoji="1" lang="zh-CN" altLang="en-US" dirty="0"/>
          </a:p>
          <a:p>
            <a:endParaRPr kumimoji="1" lang="zh-CN" altLang="en-US" dirty="0"/>
          </a:p>
        </p:txBody>
      </p:sp>
      <p:sp>
        <p:nvSpPr>
          <p:cNvPr id="4" name="灯片编号占位符 3">
            <a:extLst>
              <a:ext uri="{FF2B5EF4-FFF2-40B4-BE49-F238E27FC236}">
                <a16:creationId xmlns:a16="http://schemas.microsoft.com/office/drawing/2014/main" id="{5A870806-775B-0302-3D54-00981622835B}"/>
              </a:ext>
            </a:extLst>
          </p:cNvPr>
          <p:cNvSpPr>
            <a:spLocks noGrp="1"/>
          </p:cNvSpPr>
          <p:nvPr>
            <p:ph type="sldNum" sz="quarter" idx="12"/>
          </p:nvPr>
        </p:nvSpPr>
        <p:spPr/>
        <p:txBody>
          <a:bodyPr/>
          <a:lstStyle/>
          <a:p>
            <a:fld id="{CB818ED7-1FAF-4BEC-A906-EB6564C334EB}" type="slidenum">
              <a:rPr lang="zh-CN" altLang="en-US" smtClean="0"/>
              <a:pPr/>
              <a:t>56</a:t>
            </a:fld>
            <a:endParaRPr lang="zh-CN" altLang="en-US" dirty="0"/>
          </a:p>
        </p:txBody>
      </p:sp>
      <p:pic>
        <p:nvPicPr>
          <p:cNvPr id="5" name="图片 4">
            <a:extLst>
              <a:ext uri="{FF2B5EF4-FFF2-40B4-BE49-F238E27FC236}">
                <a16:creationId xmlns:a16="http://schemas.microsoft.com/office/drawing/2014/main" id="{E2A7D6E4-AADD-3947-CBDE-47AD93DD9FC9}"/>
              </a:ext>
            </a:extLst>
          </p:cNvPr>
          <p:cNvPicPr>
            <a:picLocks noChangeAspect="1"/>
          </p:cNvPicPr>
          <p:nvPr/>
        </p:nvPicPr>
        <p:blipFill>
          <a:blip r:embed="rId2"/>
          <a:stretch>
            <a:fillRect/>
          </a:stretch>
        </p:blipFill>
        <p:spPr>
          <a:xfrm>
            <a:off x="2159732" y="1206290"/>
            <a:ext cx="4824536" cy="3633713"/>
          </a:xfrm>
          <a:prstGeom prst="rect">
            <a:avLst/>
          </a:prstGeom>
        </p:spPr>
      </p:pic>
    </p:spTree>
    <p:extLst>
      <p:ext uri="{BB962C8B-B14F-4D97-AF65-F5344CB8AC3E}">
        <p14:creationId xmlns:p14="http://schemas.microsoft.com/office/powerpoint/2010/main" val="34499723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29CB27-1468-7065-31CC-C2D235CF3464}"/>
              </a:ext>
            </a:extLst>
          </p:cNvPr>
          <p:cNvSpPr>
            <a:spLocks noGrp="1"/>
          </p:cNvSpPr>
          <p:nvPr>
            <p:ph type="title"/>
          </p:nvPr>
        </p:nvSpPr>
        <p:spPr/>
        <p:txBody>
          <a:bodyPr/>
          <a:lstStyle/>
          <a:p>
            <a:r>
              <a:rPr kumimoji="1" lang="en-US" altLang="zh-CN" dirty="0"/>
              <a:t>Run Spring Boot Application in Docker</a:t>
            </a:r>
            <a:endParaRPr kumimoji="1" lang="zh-CN" altLang="en-US" dirty="0"/>
          </a:p>
        </p:txBody>
      </p:sp>
      <p:sp>
        <p:nvSpPr>
          <p:cNvPr id="3" name="内容占位符 2">
            <a:extLst>
              <a:ext uri="{FF2B5EF4-FFF2-40B4-BE49-F238E27FC236}">
                <a16:creationId xmlns:a16="http://schemas.microsoft.com/office/drawing/2014/main" id="{67C954A7-0673-2072-D147-8BF35255A258}"/>
              </a:ext>
            </a:extLst>
          </p:cNvPr>
          <p:cNvSpPr>
            <a:spLocks noGrp="1"/>
          </p:cNvSpPr>
          <p:nvPr>
            <p:ph idx="1"/>
          </p:nvPr>
        </p:nvSpPr>
        <p:spPr/>
        <p:txBody>
          <a:bodyPr/>
          <a:lstStyle/>
          <a:p>
            <a:r>
              <a:rPr kumimoji="1" lang="en-US" altLang="zh-CN" sz="1800" dirty="0"/>
              <a:t>Create</a:t>
            </a:r>
            <a:r>
              <a:rPr kumimoji="1" lang="zh-CN" altLang="en-US" sz="1800" dirty="0"/>
              <a:t> </a:t>
            </a:r>
            <a:r>
              <a:rPr kumimoji="1" lang="en-US" altLang="zh-CN" dirty="0"/>
              <a:t>a container</a:t>
            </a:r>
            <a:endParaRPr kumimoji="1" lang="zh-CN" altLang="en-US" dirty="0"/>
          </a:p>
          <a:p>
            <a:endParaRPr kumimoji="1" lang="zh-CN" altLang="en-US" dirty="0"/>
          </a:p>
        </p:txBody>
      </p:sp>
      <p:sp>
        <p:nvSpPr>
          <p:cNvPr id="4" name="灯片编号占位符 3">
            <a:extLst>
              <a:ext uri="{FF2B5EF4-FFF2-40B4-BE49-F238E27FC236}">
                <a16:creationId xmlns:a16="http://schemas.microsoft.com/office/drawing/2014/main" id="{5A870806-775B-0302-3D54-00981622835B}"/>
              </a:ext>
            </a:extLst>
          </p:cNvPr>
          <p:cNvSpPr>
            <a:spLocks noGrp="1"/>
          </p:cNvSpPr>
          <p:nvPr>
            <p:ph type="sldNum" sz="quarter" idx="12"/>
          </p:nvPr>
        </p:nvSpPr>
        <p:spPr/>
        <p:txBody>
          <a:bodyPr/>
          <a:lstStyle/>
          <a:p>
            <a:fld id="{CB818ED7-1FAF-4BEC-A906-EB6564C334EB}" type="slidenum">
              <a:rPr lang="zh-CN" altLang="en-US" smtClean="0"/>
              <a:pPr/>
              <a:t>57</a:t>
            </a:fld>
            <a:endParaRPr lang="zh-CN" altLang="en-US" dirty="0"/>
          </a:p>
        </p:txBody>
      </p:sp>
      <p:pic>
        <p:nvPicPr>
          <p:cNvPr id="6" name="图片 5">
            <a:extLst>
              <a:ext uri="{FF2B5EF4-FFF2-40B4-BE49-F238E27FC236}">
                <a16:creationId xmlns:a16="http://schemas.microsoft.com/office/drawing/2014/main" id="{F3AA6B08-5149-C15E-D21C-12A9FAA860C6}"/>
              </a:ext>
            </a:extLst>
          </p:cNvPr>
          <p:cNvPicPr>
            <a:picLocks noChangeAspect="1"/>
          </p:cNvPicPr>
          <p:nvPr/>
        </p:nvPicPr>
        <p:blipFill>
          <a:blip r:embed="rId2"/>
          <a:stretch>
            <a:fillRect/>
          </a:stretch>
        </p:blipFill>
        <p:spPr>
          <a:xfrm>
            <a:off x="658284" y="1422794"/>
            <a:ext cx="8215893" cy="2785481"/>
          </a:xfrm>
          <a:prstGeom prst="rect">
            <a:avLst/>
          </a:prstGeom>
        </p:spPr>
      </p:pic>
    </p:spTree>
    <p:extLst>
      <p:ext uri="{BB962C8B-B14F-4D97-AF65-F5344CB8AC3E}">
        <p14:creationId xmlns:p14="http://schemas.microsoft.com/office/powerpoint/2010/main" val="4536309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29CB27-1468-7065-31CC-C2D235CF3464}"/>
              </a:ext>
            </a:extLst>
          </p:cNvPr>
          <p:cNvSpPr>
            <a:spLocks noGrp="1"/>
          </p:cNvSpPr>
          <p:nvPr>
            <p:ph type="title"/>
          </p:nvPr>
        </p:nvSpPr>
        <p:spPr/>
        <p:txBody>
          <a:bodyPr/>
          <a:lstStyle/>
          <a:p>
            <a:r>
              <a:rPr kumimoji="1" lang="en-US" altLang="zh-CN" dirty="0"/>
              <a:t>Run Spring Boot Application in Docker</a:t>
            </a:r>
            <a:endParaRPr kumimoji="1" lang="zh-CN" altLang="en-US" dirty="0"/>
          </a:p>
        </p:txBody>
      </p:sp>
      <p:sp>
        <p:nvSpPr>
          <p:cNvPr id="3" name="内容占位符 2">
            <a:extLst>
              <a:ext uri="{FF2B5EF4-FFF2-40B4-BE49-F238E27FC236}">
                <a16:creationId xmlns:a16="http://schemas.microsoft.com/office/drawing/2014/main" id="{67C954A7-0673-2072-D147-8BF35255A258}"/>
              </a:ext>
            </a:extLst>
          </p:cNvPr>
          <p:cNvSpPr>
            <a:spLocks noGrp="1"/>
          </p:cNvSpPr>
          <p:nvPr>
            <p:ph idx="1"/>
          </p:nvPr>
        </p:nvSpPr>
        <p:spPr/>
        <p:txBody>
          <a:bodyPr/>
          <a:lstStyle/>
          <a:p>
            <a:r>
              <a:rPr kumimoji="1" lang="en-US" altLang="zh-CN" sz="1800" dirty="0"/>
              <a:t>Create</a:t>
            </a:r>
            <a:r>
              <a:rPr kumimoji="1" lang="zh-CN" altLang="en-US" sz="1800" dirty="0"/>
              <a:t> </a:t>
            </a:r>
            <a:r>
              <a:rPr kumimoji="1" lang="en-US" altLang="zh-CN" dirty="0"/>
              <a:t>a container</a:t>
            </a:r>
            <a:endParaRPr kumimoji="1" lang="zh-CN" altLang="en-US" dirty="0"/>
          </a:p>
          <a:p>
            <a:endParaRPr kumimoji="1" lang="zh-CN" altLang="en-US" dirty="0"/>
          </a:p>
        </p:txBody>
      </p:sp>
      <p:sp>
        <p:nvSpPr>
          <p:cNvPr id="4" name="灯片编号占位符 3">
            <a:extLst>
              <a:ext uri="{FF2B5EF4-FFF2-40B4-BE49-F238E27FC236}">
                <a16:creationId xmlns:a16="http://schemas.microsoft.com/office/drawing/2014/main" id="{5A870806-775B-0302-3D54-00981622835B}"/>
              </a:ext>
            </a:extLst>
          </p:cNvPr>
          <p:cNvSpPr>
            <a:spLocks noGrp="1"/>
          </p:cNvSpPr>
          <p:nvPr>
            <p:ph type="sldNum" sz="quarter" idx="12"/>
          </p:nvPr>
        </p:nvSpPr>
        <p:spPr/>
        <p:txBody>
          <a:bodyPr/>
          <a:lstStyle/>
          <a:p>
            <a:fld id="{CB818ED7-1FAF-4BEC-A906-EB6564C334EB}" type="slidenum">
              <a:rPr lang="zh-CN" altLang="en-US" smtClean="0"/>
              <a:pPr/>
              <a:t>58</a:t>
            </a:fld>
            <a:endParaRPr lang="zh-CN" altLang="en-US" dirty="0"/>
          </a:p>
        </p:txBody>
      </p:sp>
      <p:pic>
        <p:nvPicPr>
          <p:cNvPr id="7" name="图片 6">
            <a:extLst>
              <a:ext uri="{FF2B5EF4-FFF2-40B4-BE49-F238E27FC236}">
                <a16:creationId xmlns:a16="http://schemas.microsoft.com/office/drawing/2014/main" id="{98D46C25-803B-4D15-7EEF-84C488CEE6F9}"/>
              </a:ext>
            </a:extLst>
          </p:cNvPr>
          <p:cNvPicPr>
            <a:picLocks noChangeAspect="1"/>
          </p:cNvPicPr>
          <p:nvPr/>
        </p:nvPicPr>
        <p:blipFill>
          <a:blip r:embed="rId2"/>
          <a:stretch>
            <a:fillRect/>
          </a:stretch>
        </p:blipFill>
        <p:spPr>
          <a:xfrm>
            <a:off x="2381250" y="1797050"/>
            <a:ext cx="4381500" cy="1549400"/>
          </a:xfrm>
          <a:prstGeom prst="rect">
            <a:avLst/>
          </a:prstGeom>
        </p:spPr>
      </p:pic>
    </p:spTree>
    <p:extLst>
      <p:ext uri="{BB962C8B-B14F-4D97-AF65-F5344CB8AC3E}">
        <p14:creationId xmlns:p14="http://schemas.microsoft.com/office/powerpoint/2010/main" val="30485369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601670" y="3327834"/>
            <a:ext cx="3510390" cy="784830"/>
          </a:xfrm>
          <a:prstGeom prst="rect">
            <a:avLst/>
          </a:prstGeom>
          <a:noFill/>
        </p:spPr>
        <p:txBody>
          <a:bodyPr wrap="square" rtlCol="0">
            <a:spAutoFit/>
          </a:bodyPr>
          <a:lstStyle/>
          <a:p>
            <a:pPr algn="ctr"/>
            <a:r>
              <a:rPr lang="en-US" altLang="zh-CN" sz="4500" dirty="0">
                <a:solidFill>
                  <a:schemeClr val="bg1"/>
                </a:solidFill>
                <a:latin typeface="Tahoma" pitchFamily="34" charset="0"/>
                <a:ea typeface="Tahoma" pitchFamily="34" charset="0"/>
                <a:cs typeface="Tahoma" pitchFamily="34" charset="0"/>
              </a:rPr>
              <a:t>Thank You!</a:t>
            </a:r>
            <a:endParaRPr lang="zh-CN" altLang="en-US" sz="4500" dirty="0">
              <a:solidFill>
                <a:schemeClr val="bg1"/>
              </a:solidFill>
              <a:latin typeface="Tahoma" pitchFamily="34" charset="0"/>
              <a:cs typeface="Tahoma" pitchFamily="34" charset="0"/>
            </a:endParaRPr>
          </a:p>
        </p:txBody>
      </p:sp>
      <p:pic>
        <p:nvPicPr>
          <p:cNvPr id="4" name="图片 3"/>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5544108" y="489226"/>
            <a:ext cx="1848521" cy="517586"/>
          </a:xfrm>
          <a:prstGeom prst="rect">
            <a:avLst/>
          </a:prstGeom>
        </p:spPr>
      </p:pic>
      <p:sp>
        <p:nvSpPr>
          <p:cNvPr id="2" name="灯片编号占位符 1"/>
          <p:cNvSpPr>
            <a:spLocks noGrp="1"/>
          </p:cNvSpPr>
          <p:nvPr>
            <p:ph type="sldNum" sz="quarter" idx="12"/>
          </p:nvPr>
        </p:nvSpPr>
        <p:spPr/>
        <p:txBody>
          <a:bodyPr/>
          <a:lstStyle/>
          <a:p>
            <a:fld id="{CB818ED7-1FAF-4BEC-A906-EB6564C334EB}" type="slidenum">
              <a:rPr lang="zh-CN" altLang="en-US" smtClean="0"/>
              <a:pPr/>
              <a:t>59</a:t>
            </a:fld>
            <a:endParaRPr lang="zh-CN" altLang="en-US" dirty="0"/>
          </a:p>
        </p:txBody>
      </p:sp>
    </p:spTree>
    <p:extLst>
      <p:ext uri="{BB962C8B-B14F-4D97-AF65-F5344CB8AC3E}">
        <p14:creationId xmlns:p14="http://schemas.microsoft.com/office/powerpoint/2010/main" val="10070377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D6E7F-0CDC-E34C-8D7B-F92720B228E9}"/>
              </a:ext>
            </a:extLst>
          </p:cNvPr>
          <p:cNvSpPr>
            <a:spLocks noGrp="1"/>
          </p:cNvSpPr>
          <p:nvPr>
            <p:ph type="title"/>
          </p:nvPr>
        </p:nvSpPr>
        <p:spPr/>
        <p:txBody>
          <a:bodyPr/>
          <a:lstStyle/>
          <a:p>
            <a:r>
              <a:rPr kumimoji="1" lang="en-US" altLang="zh-CN" dirty="0"/>
              <a:t>Docker</a:t>
            </a:r>
            <a:r>
              <a:rPr kumimoji="1" lang="zh-CN" altLang="en-US" dirty="0"/>
              <a:t> </a:t>
            </a:r>
            <a:r>
              <a:rPr kumimoji="1" lang="en-US" altLang="zh-CN" dirty="0"/>
              <a:t>Architecture</a:t>
            </a:r>
            <a:endParaRPr kumimoji="1" lang="zh-CN" altLang="en-US" dirty="0"/>
          </a:p>
        </p:txBody>
      </p:sp>
      <p:sp>
        <p:nvSpPr>
          <p:cNvPr id="3" name="内容占位符 2">
            <a:extLst>
              <a:ext uri="{FF2B5EF4-FFF2-40B4-BE49-F238E27FC236}">
                <a16:creationId xmlns:a16="http://schemas.microsoft.com/office/drawing/2014/main" id="{1EB3D0F9-DD9E-3F42-91E4-300D5DB08846}"/>
              </a:ext>
            </a:extLst>
          </p:cNvPr>
          <p:cNvSpPr>
            <a:spLocks noGrp="1"/>
          </p:cNvSpPr>
          <p:nvPr>
            <p:ph idx="1"/>
          </p:nvPr>
        </p:nvSpPr>
        <p:spPr/>
        <p:txBody>
          <a:bodyPr/>
          <a:lstStyle/>
          <a:p>
            <a:r>
              <a:rPr lang="en-US" altLang="zh-CN" dirty="0"/>
              <a:t>Docker uses a client-server architecture</a:t>
            </a:r>
            <a:endParaRPr kumimoji="1" lang="zh-CN" altLang="en-US" dirty="0"/>
          </a:p>
        </p:txBody>
      </p:sp>
      <p:sp>
        <p:nvSpPr>
          <p:cNvPr id="4" name="灯片编号占位符 3">
            <a:extLst>
              <a:ext uri="{FF2B5EF4-FFF2-40B4-BE49-F238E27FC236}">
                <a16:creationId xmlns:a16="http://schemas.microsoft.com/office/drawing/2014/main" id="{1FD2E0ED-D07B-0B45-8DE3-48240853B0F5}"/>
              </a:ext>
            </a:extLst>
          </p:cNvPr>
          <p:cNvSpPr>
            <a:spLocks noGrp="1"/>
          </p:cNvSpPr>
          <p:nvPr>
            <p:ph type="sldNum" sz="quarter" idx="12"/>
          </p:nvPr>
        </p:nvSpPr>
        <p:spPr/>
        <p:txBody>
          <a:bodyPr/>
          <a:lstStyle/>
          <a:p>
            <a:fld id="{CB818ED7-1FAF-4BEC-A906-EB6564C334EB}" type="slidenum">
              <a:rPr lang="zh-CN" altLang="en-US" smtClean="0"/>
              <a:pPr/>
              <a:t>6</a:t>
            </a:fld>
            <a:endParaRPr lang="zh-CN" altLang="en-US" dirty="0"/>
          </a:p>
        </p:txBody>
      </p:sp>
      <p:pic>
        <p:nvPicPr>
          <p:cNvPr id="13" name="图形 12">
            <a:extLst>
              <a:ext uri="{FF2B5EF4-FFF2-40B4-BE49-F238E27FC236}">
                <a16:creationId xmlns:a16="http://schemas.microsoft.com/office/drawing/2014/main" id="{5BA3DD8B-A10C-9744-8E41-CCE20916E9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156" y="1238540"/>
            <a:ext cx="6858000" cy="3583214"/>
          </a:xfrm>
          <a:prstGeom prst="rect">
            <a:avLst/>
          </a:prstGeom>
        </p:spPr>
      </p:pic>
    </p:spTree>
    <p:extLst>
      <p:ext uri="{BB962C8B-B14F-4D97-AF65-F5344CB8AC3E}">
        <p14:creationId xmlns:p14="http://schemas.microsoft.com/office/powerpoint/2010/main" val="40980967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A6C3A0-AE85-8345-8B67-B40F0961EA71}"/>
              </a:ext>
            </a:extLst>
          </p:cNvPr>
          <p:cNvSpPr>
            <a:spLocks noGrp="1"/>
          </p:cNvSpPr>
          <p:nvPr>
            <p:ph type="title"/>
          </p:nvPr>
        </p:nvSpPr>
        <p:spPr/>
        <p:txBody>
          <a:bodyPr/>
          <a:lstStyle/>
          <a:p>
            <a:r>
              <a:rPr kumimoji="1" lang="en-US" altLang="zh-CN" dirty="0"/>
              <a:t>The underlying technology</a:t>
            </a:r>
            <a:endParaRPr kumimoji="1" lang="zh-CN" altLang="en-US" dirty="0"/>
          </a:p>
        </p:txBody>
      </p:sp>
      <p:sp>
        <p:nvSpPr>
          <p:cNvPr id="3" name="内容占位符 2">
            <a:extLst>
              <a:ext uri="{FF2B5EF4-FFF2-40B4-BE49-F238E27FC236}">
                <a16:creationId xmlns:a16="http://schemas.microsoft.com/office/drawing/2014/main" id="{C2B2F55A-1EFC-554C-8FB8-B6FE49B680C6}"/>
              </a:ext>
            </a:extLst>
          </p:cNvPr>
          <p:cNvSpPr>
            <a:spLocks noGrp="1"/>
          </p:cNvSpPr>
          <p:nvPr>
            <p:ph idx="1"/>
          </p:nvPr>
        </p:nvSpPr>
        <p:spPr/>
        <p:txBody>
          <a:bodyPr/>
          <a:lstStyle/>
          <a:p>
            <a:r>
              <a:rPr lang="en-US" altLang="zh-CN" dirty="0"/>
              <a:t>Docker is written in the </a:t>
            </a:r>
            <a:r>
              <a:rPr lang="en-US" altLang="zh-CN" dirty="0">
                <a:hlinkClick r:id="rId2"/>
              </a:rPr>
              <a:t>Go programming language</a:t>
            </a:r>
            <a:r>
              <a:rPr lang="en-US" altLang="zh-CN" dirty="0"/>
              <a:t> and </a:t>
            </a:r>
          </a:p>
          <a:p>
            <a:pPr lvl="1"/>
            <a:r>
              <a:rPr lang="en-US" altLang="zh-CN" dirty="0"/>
              <a:t>takes advantage of several features of the </a:t>
            </a:r>
            <a:r>
              <a:rPr lang="en-US" altLang="zh-CN" dirty="0">
                <a:solidFill>
                  <a:srgbClr val="FF0000"/>
                </a:solidFill>
              </a:rPr>
              <a:t>Linux kernel </a:t>
            </a:r>
            <a:r>
              <a:rPr lang="en-US" altLang="zh-CN" dirty="0"/>
              <a:t>to deliver its functionality. </a:t>
            </a:r>
          </a:p>
          <a:p>
            <a:r>
              <a:rPr lang="en-US" altLang="zh-CN" dirty="0"/>
              <a:t>Docker uses a technology called </a:t>
            </a:r>
            <a:r>
              <a:rPr lang="en-US" altLang="zh-CN" dirty="0">
                <a:solidFill>
                  <a:srgbClr val="FF0000"/>
                </a:solidFill>
              </a:rPr>
              <a:t>namespaces</a:t>
            </a:r>
            <a:r>
              <a:rPr lang="en-US" altLang="zh-CN" dirty="0"/>
              <a:t> to provide the isolated workspace called the </a:t>
            </a:r>
            <a:r>
              <a:rPr lang="en-US" altLang="zh-CN" i="1" dirty="0">
                <a:solidFill>
                  <a:srgbClr val="FF0000"/>
                </a:solidFill>
              </a:rPr>
              <a:t>container</a:t>
            </a:r>
            <a:r>
              <a:rPr lang="en-US" altLang="zh-CN" dirty="0"/>
              <a:t>. </a:t>
            </a:r>
          </a:p>
          <a:p>
            <a:pPr lvl="1"/>
            <a:r>
              <a:rPr lang="en-US" altLang="zh-CN" dirty="0"/>
              <a:t>When you run a container, Docker creates </a:t>
            </a:r>
            <a:r>
              <a:rPr lang="en-US" altLang="zh-CN" dirty="0">
                <a:solidFill>
                  <a:srgbClr val="FF0000"/>
                </a:solidFill>
              </a:rPr>
              <a:t>a set of </a:t>
            </a:r>
            <a:r>
              <a:rPr lang="en-US" altLang="zh-CN" i="1" dirty="0">
                <a:solidFill>
                  <a:srgbClr val="FF0000"/>
                </a:solidFill>
              </a:rPr>
              <a:t>namespaces</a:t>
            </a:r>
            <a:r>
              <a:rPr lang="en-US" altLang="zh-CN" dirty="0"/>
              <a:t> for that container.</a:t>
            </a:r>
          </a:p>
          <a:p>
            <a:pPr lvl="1"/>
            <a:r>
              <a:rPr lang="en-US" altLang="zh-CN" dirty="0"/>
              <a:t>These namespaces provide </a:t>
            </a:r>
            <a:r>
              <a:rPr lang="en-US" altLang="zh-CN" dirty="0">
                <a:solidFill>
                  <a:srgbClr val="FF0000"/>
                </a:solidFill>
              </a:rPr>
              <a:t>a layer of isolation</a:t>
            </a:r>
            <a:r>
              <a:rPr lang="en-US" altLang="zh-CN" dirty="0"/>
              <a:t>. </a:t>
            </a:r>
          </a:p>
          <a:p>
            <a:pPr lvl="1"/>
            <a:r>
              <a:rPr lang="en-US" altLang="zh-CN" dirty="0">
                <a:solidFill>
                  <a:srgbClr val="FF0000"/>
                </a:solidFill>
              </a:rPr>
              <a:t>Each aspect of a container runs in a separate namespace </a:t>
            </a:r>
            <a:r>
              <a:rPr lang="en-US" altLang="zh-CN" dirty="0"/>
              <a:t>and its access is limited to that namespace.</a:t>
            </a:r>
          </a:p>
          <a:p>
            <a:endParaRPr kumimoji="1" lang="zh-CN" altLang="en-US" dirty="0"/>
          </a:p>
        </p:txBody>
      </p:sp>
      <p:sp>
        <p:nvSpPr>
          <p:cNvPr id="4" name="灯片编号占位符 3">
            <a:extLst>
              <a:ext uri="{FF2B5EF4-FFF2-40B4-BE49-F238E27FC236}">
                <a16:creationId xmlns:a16="http://schemas.microsoft.com/office/drawing/2014/main" id="{B10427AF-3835-1A40-8200-A1129F2B1589}"/>
              </a:ext>
            </a:extLst>
          </p:cNvPr>
          <p:cNvSpPr>
            <a:spLocks noGrp="1"/>
          </p:cNvSpPr>
          <p:nvPr>
            <p:ph type="sldNum" sz="quarter" idx="12"/>
          </p:nvPr>
        </p:nvSpPr>
        <p:spPr/>
        <p:txBody>
          <a:bodyPr/>
          <a:lstStyle/>
          <a:p>
            <a:fld id="{CB818ED7-1FAF-4BEC-A906-EB6564C334EB}" type="slidenum">
              <a:rPr lang="zh-CN" altLang="en-US" smtClean="0"/>
              <a:pPr/>
              <a:t>7</a:t>
            </a:fld>
            <a:endParaRPr lang="zh-CN" altLang="en-US" dirty="0"/>
          </a:p>
        </p:txBody>
      </p:sp>
    </p:spTree>
    <p:extLst>
      <p:ext uri="{BB962C8B-B14F-4D97-AF65-F5344CB8AC3E}">
        <p14:creationId xmlns:p14="http://schemas.microsoft.com/office/powerpoint/2010/main" val="7610730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1E1495-CABD-C345-AE45-034941AA9222}"/>
              </a:ext>
            </a:extLst>
          </p:cNvPr>
          <p:cNvSpPr>
            <a:spLocks noGrp="1"/>
          </p:cNvSpPr>
          <p:nvPr>
            <p:ph type="title"/>
          </p:nvPr>
        </p:nvSpPr>
        <p:spPr/>
        <p:txBody>
          <a:bodyPr/>
          <a:lstStyle/>
          <a:p>
            <a:r>
              <a:rPr kumimoji="1" lang="en-US" altLang="zh-CN" dirty="0"/>
              <a:t>Containerize application</a:t>
            </a:r>
            <a:endParaRPr kumimoji="1" lang="zh-CN" altLang="en-US" dirty="0"/>
          </a:p>
        </p:txBody>
      </p:sp>
      <p:sp>
        <p:nvSpPr>
          <p:cNvPr id="3" name="内容占位符 2">
            <a:extLst>
              <a:ext uri="{FF2B5EF4-FFF2-40B4-BE49-F238E27FC236}">
                <a16:creationId xmlns:a16="http://schemas.microsoft.com/office/drawing/2014/main" id="{E7C5D6A3-39D8-0A4C-B6E8-40F31218B7ED}"/>
              </a:ext>
            </a:extLst>
          </p:cNvPr>
          <p:cNvSpPr>
            <a:spLocks noGrp="1"/>
          </p:cNvSpPr>
          <p:nvPr>
            <p:ph idx="1"/>
          </p:nvPr>
        </p:nvSpPr>
        <p:spPr/>
        <p:txBody>
          <a:bodyPr/>
          <a:lstStyle/>
          <a:p>
            <a:r>
              <a:rPr lang="en-US" altLang="zh-CN" i="1" dirty="0"/>
              <a:t>From:</a:t>
            </a:r>
            <a:r>
              <a:rPr lang="en-US" altLang="zh-CN" dirty="0"/>
              <a:t> </a:t>
            </a:r>
            <a:r>
              <a:rPr lang="en-US" altLang="zh-CN" dirty="0">
                <a:hlinkClick r:id="rId2"/>
              </a:rPr>
              <a:t>https://docs.docker.com/get-started/</a:t>
            </a:r>
            <a:r>
              <a:rPr lang="zh-CN" altLang="en-US" dirty="0"/>
              <a:t> </a:t>
            </a:r>
            <a:r>
              <a:rPr lang="en-US" altLang="zh-CN" dirty="0"/>
              <a:t> </a:t>
            </a:r>
          </a:p>
          <a:p>
            <a:r>
              <a:rPr lang="en-US" altLang="zh-CN" dirty="0"/>
              <a:t>Get the app</a:t>
            </a:r>
          </a:p>
          <a:p>
            <a:pPr lvl="1"/>
            <a:r>
              <a:rPr lang="en-US" altLang="zh-CN" dirty="0"/>
              <a:t>git clone https://</a:t>
            </a:r>
            <a:r>
              <a:rPr lang="en-US" altLang="zh-CN" dirty="0" err="1"/>
              <a:t>github.com</a:t>
            </a:r>
            <a:r>
              <a:rPr lang="en-US" altLang="zh-CN" dirty="0"/>
              <a:t>/docker/getting-started-</a:t>
            </a:r>
            <a:r>
              <a:rPr lang="en-US" altLang="zh-CN" dirty="0" err="1"/>
              <a:t>app.git</a:t>
            </a:r>
            <a:endParaRPr lang="en-US" altLang="zh-CN" dirty="0"/>
          </a:p>
          <a:p>
            <a:pPr lvl="1"/>
            <a:r>
              <a:rPr lang="en" altLang="zh-CN" dirty="0">
                <a:hlinkClick r:id="rId3"/>
              </a:rPr>
              <a:t>https://github.com/docker/getting-started-app/tree/main</a:t>
            </a:r>
            <a:r>
              <a:rPr lang="zh-CN" altLang="en-US" dirty="0"/>
              <a:t> </a:t>
            </a:r>
            <a:br>
              <a:rPr lang="zh-CN" altLang="en-US" dirty="0"/>
            </a:br>
            <a:endParaRPr kumimoji="1" lang="zh-CN" altLang="en-US" dirty="0"/>
          </a:p>
        </p:txBody>
      </p:sp>
      <p:sp>
        <p:nvSpPr>
          <p:cNvPr id="4" name="灯片编号占位符 3">
            <a:extLst>
              <a:ext uri="{FF2B5EF4-FFF2-40B4-BE49-F238E27FC236}">
                <a16:creationId xmlns:a16="http://schemas.microsoft.com/office/drawing/2014/main" id="{0768A526-ABE9-C14B-B184-F955AED15AA4}"/>
              </a:ext>
            </a:extLst>
          </p:cNvPr>
          <p:cNvSpPr>
            <a:spLocks noGrp="1"/>
          </p:cNvSpPr>
          <p:nvPr>
            <p:ph type="sldNum" sz="quarter" idx="12"/>
          </p:nvPr>
        </p:nvSpPr>
        <p:spPr/>
        <p:txBody>
          <a:bodyPr/>
          <a:lstStyle/>
          <a:p>
            <a:fld id="{CB818ED7-1FAF-4BEC-A906-EB6564C334EB}" type="slidenum">
              <a:rPr lang="zh-CN" altLang="en-US" smtClean="0"/>
              <a:pPr/>
              <a:t>8</a:t>
            </a:fld>
            <a:endParaRPr lang="zh-CN" altLang="en-US" dirty="0"/>
          </a:p>
        </p:txBody>
      </p:sp>
      <p:pic>
        <p:nvPicPr>
          <p:cNvPr id="5" name="图片 4">
            <a:extLst>
              <a:ext uri="{FF2B5EF4-FFF2-40B4-BE49-F238E27FC236}">
                <a16:creationId xmlns:a16="http://schemas.microsoft.com/office/drawing/2014/main" id="{F2F60DD4-F402-2618-2DC7-3488F216233A}"/>
              </a:ext>
            </a:extLst>
          </p:cNvPr>
          <p:cNvPicPr>
            <a:picLocks noChangeAspect="1"/>
          </p:cNvPicPr>
          <p:nvPr/>
        </p:nvPicPr>
        <p:blipFill>
          <a:blip r:embed="rId4"/>
          <a:stretch>
            <a:fillRect/>
          </a:stretch>
        </p:blipFill>
        <p:spPr>
          <a:xfrm>
            <a:off x="2805076" y="2283718"/>
            <a:ext cx="3533848" cy="2380855"/>
          </a:xfrm>
          <a:prstGeom prst="rect">
            <a:avLst/>
          </a:prstGeom>
        </p:spPr>
      </p:pic>
    </p:spTree>
    <p:extLst>
      <p:ext uri="{BB962C8B-B14F-4D97-AF65-F5344CB8AC3E}">
        <p14:creationId xmlns:p14="http://schemas.microsoft.com/office/powerpoint/2010/main" val="18527804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1E1495-CABD-C345-AE45-034941AA9222}"/>
              </a:ext>
            </a:extLst>
          </p:cNvPr>
          <p:cNvSpPr>
            <a:spLocks noGrp="1"/>
          </p:cNvSpPr>
          <p:nvPr>
            <p:ph type="title"/>
          </p:nvPr>
        </p:nvSpPr>
        <p:spPr/>
        <p:txBody>
          <a:bodyPr/>
          <a:lstStyle/>
          <a:p>
            <a:r>
              <a:rPr kumimoji="1" lang="en-US" altLang="zh-CN" dirty="0"/>
              <a:t>Containerize application</a:t>
            </a:r>
            <a:endParaRPr kumimoji="1" lang="zh-CN" altLang="en-US" dirty="0"/>
          </a:p>
        </p:txBody>
      </p:sp>
      <p:sp>
        <p:nvSpPr>
          <p:cNvPr id="3" name="内容占位符 2">
            <a:extLst>
              <a:ext uri="{FF2B5EF4-FFF2-40B4-BE49-F238E27FC236}">
                <a16:creationId xmlns:a16="http://schemas.microsoft.com/office/drawing/2014/main" id="{E7C5D6A3-39D8-0A4C-B6E8-40F31218B7ED}"/>
              </a:ext>
            </a:extLst>
          </p:cNvPr>
          <p:cNvSpPr>
            <a:spLocks noGrp="1"/>
          </p:cNvSpPr>
          <p:nvPr>
            <p:ph idx="1"/>
          </p:nvPr>
        </p:nvSpPr>
        <p:spPr/>
        <p:txBody>
          <a:bodyPr>
            <a:normAutofit fontScale="92500" lnSpcReduction="20000"/>
          </a:bodyPr>
          <a:lstStyle/>
          <a:p>
            <a:r>
              <a:rPr lang="en-US" altLang="zh-CN" dirty="0"/>
              <a:t>Build the app’s image</a:t>
            </a:r>
          </a:p>
          <a:p>
            <a:pPr lvl="1"/>
            <a:r>
              <a:rPr lang="en-US" altLang="zh-CN" dirty="0"/>
              <a:t>To build the image, you'll need to use a </a:t>
            </a:r>
            <a:r>
              <a:rPr lang="en-US" altLang="zh-CN" dirty="0" err="1">
                <a:solidFill>
                  <a:srgbClr val="FF0000"/>
                </a:solidFill>
              </a:rPr>
              <a:t>Dockerfile</a:t>
            </a:r>
            <a:r>
              <a:rPr lang="en-US" altLang="zh-CN" dirty="0"/>
              <a:t>. A </a:t>
            </a:r>
            <a:r>
              <a:rPr lang="en-US" altLang="zh-CN" dirty="0" err="1">
                <a:solidFill>
                  <a:srgbClr val="FF0000"/>
                </a:solidFill>
              </a:rPr>
              <a:t>Dockerfile</a:t>
            </a:r>
            <a:r>
              <a:rPr lang="en-US" altLang="zh-CN" dirty="0"/>
              <a:t> is simply a text-based file with no file extension that contains a script of instructions. Docker uses this script to build a container image.</a:t>
            </a:r>
          </a:p>
          <a:p>
            <a:pPr lvl="1"/>
            <a:endParaRPr lang="en-US" altLang="zh-CN" dirty="0"/>
          </a:p>
          <a:p>
            <a:pPr lvl="1"/>
            <a:r>
              <a:rPr lang="en-US" altLang="zh-CN" dirty="0"/>
              <a:t>Create a file named </a:t>
            </a:r>
            <a:r>
              <a:rPr lang="en-US" altLang="zh-CN" dirty="0" err="1">
                <a:solidFill>
                  <a:srgbClr val="FF0000"/>
                </a:solidFill>
              </a:rPr>
              <a:t>Dockerfile</a:t>
            </a:r>
            <a:r>
              <a:rPr lang="en-US" altLang="zh-CN" dirty="0"/>
              <a:t> in the same folder as the file </a:t>
            </a:r>
            <a:r>
              <a:rPr lang="en-US" altLang="zh-CN" dirty="0" err="1">
                <a:solidFill>
                  <a:srgbClr val="FF0000"/>
                </a:solidFill>
              </a:rPr>
              <a:t>package.json</a:t>
            </a:r>
            <a:r>
              <a:rPr lang="en-US" altLang="zh-CN" dirty="0">
                <a:solidFill>
                  <a:srgbClr val="FF0000"/>
                </a:solidFill>
              </a:rPr>
              <a:t> </a:t>
            </a:r>
            <a:r>
              <a:rPr lang="en-US" altLang="zh-CN" dirty="0"/>
              <a:t>with the following contents.</a:t>
            </a:r>
          </a:p>
          <a:p>
            <a:pPr marL="534591" lvl="1" indent="0">
              <a:buNone/>
            </a:pPr>
            <a:r>
              <a:rPr lang="en-US" altLang="zh-CN" sz="1400" dirty="0">
                <a:solidFill>
                  <a:schemeClr val="tx2">
                    <a:lumMod val="75000"/>
                  </a:schemeClr>
                </a:solidFill>
                <a:latin typeface="Consolas" panose="020B0609020204030204" pitchFamily="49" charset="0"/>
                <a:cs typeface="Consolas" panose="020B0609020204030204" pitchFamily="49" charset="0"/>
              </a:rPr>
              <a:t># syntax=docker/dockerfile:1</a:t>
            </a:r>
          </a:p>
          <a:p>
            <a:pPr marL="534591" lvl="1" indent="0">
              <a:buNone/>
            </a:pPr>
            <a:endParaRPr lang="en-US" altLang="zh-CN" sz="1400" dirty="0">
              <a:solidFill>
                <a:schemeClr val="tx2">
                  <a:lumMod val="75000"/>
                </a:schemeClr>
              </a:solidFill>
              <a:latin typeface="Consolas" panose="020B0609020204030204" pitchFamily="49" charset="0"/>
              <a:cs typeface="Consolas" panose="020B0609020204030204" pitchFamily="49" charset="0"/>
            </a:endParaRPr>
          </a:p>
          <a:p>
            <a:pPr marL="534591" lvl="1" indent="0">
              <a:buNone/>
            </a:pPr>
            <a:r>
              <a:rPr lang="en-US" altLang="zh-CN" sz="1400" dirty="0">
                <a:solidFill>
                  <a:schemeClr val="tx2">
                    <a:lumMod val="75000"/>
                  </a:schemeClr>
                </a:solidFill>
                <a:latin typeface="Consolas" panose="020B0609020204030204" pitchFamily="49" charset="0"/>
                <a:cs typeface="Consolas" panose="020B0609020204030204" pitchFamily="49" charset="0"/>
              </a:rPr>
              <a:t>FROM node:18-alpine</a:t>
            </a:r>
          </a:p>
          <a:p>
            <a:pPr marL="534591" lvl="1" indent="0">
              <a:buNone/>
            </a:pPr>
            <a:r>
              <a:rPr lang="en-US" altLang="zh-CN" sz="1400" dirty="0">
                <a:solidFill>
                  <a:schemeClr val="tx2">
                    <a:lumMod val="75000"/>
                  </a:schemeClr>
                </a:solidFill>
                <a:latin typeface="Consolas" panose="020B0609020204030204" pitchFamily="49" charset="0"/>
                <a:cs typeface="Consolas" panose="020B0609020204030204" pitchFamily="49" charset="0"/>
              </a:rPr>
              <a:t>WORKDIR /app</a:t>
            </a:r>
          </a:p>
          <a:p>
            <a:pPr marL="534591" lvl="1" indent="0">
              <a:buNone/>
            </a:pPr>
            <a:r>
              <a:rPr lang="en-US" altLang="zh-CN" sz="1400" dirty="0">
                <a:solidFill>
                  <a:schemeClr val="tx2">
                    <a:lumMod val="75000"/>
                  </a:schemeClr>
                </a:solidFill>
                <a:latin typeface="Consolas" panose="020B0609020204030204" pitchFamily="49" charset="0"/>
                <a:cs typeface="Consolas" panose="020B0609020204030204" pitchFamily="49" charset="0"/>
              </a:rPr>
              <a:t>COPY . .</a:t>
            </a:r>
          </a:p>
          <a:p>
            <a:pPr marL="534591" lvl="1" indent="0">
              <a:buNone/>
            </a:pPr>
            <a:r>
              <a:rPr lang="en-US" altLang="zh-CN" sz="1400" dirty="0">
                <a:solidFill>
                  <a:schemeClr val="tx2">
                    <a:lumMod val="75000"/>
                  </a:schemeClr>
                </a:solidFill>
                <a:latin typeface="Consolas" panose="020B0609020204030204" pitchFamily="49" charset="0"/>
                <a:cs typeface="Consolas" panose="020B0609020204030204" pitchFamily="49" charset="0"/>
              </a:rPr>
              <a:t>RUN yarn install --production</a:t>
            </a:r>
          </a:p>
          <a:p>
            <a:pPr marL="534591" lvl="1" indent="0">
              <a:buNone/>
            </a:pPr>
            <a:r>
              <a:rPr lang="en-US" altLang="zh-CN" sz="1400" dirty="0">
                <a:solidFill>
                  <a:schemeClr val="tx2">
                    <a:lumMod val="75000"/>
                  </a:schemeClr>
                </a:solidFill>
                <a:latin typeface="Consolas" panose="020B0609020204030204" pitchFamily="49" charset="0"/>
                <a:cs typeface="Consolas" panose="020B0609020204030204" pitchFamily="49" charset="0"/>
              </a:rPr>
              <a:t>CMD ["node", "</a:t>
            </a:r>
            <a:r>
              <a:rPr lang="en-US" altLang="zh-CN" sz="1400" dirty="0" err="1">
                <a:solidFill>
                  <a:schemeClr val="tx2">
                    <a:lumMod val="75000"/>
                  </a:schemeClr>
                </a:solidFill>
                <a:latin typeface="Consolas" panose="020B0609020204030204" pitchFamily="49" charset="0"/>
                <a:cs typeface="Consolas" panose="020B0609020204030204" pitchFamily="49" charset="0"/>
              </a:rPr>
              <a:t>src</a:t>
            </a:r>
            <a:r>
              <a:rPr lang="en-US" altLang="zh-CN" sz="1400" dirty="0">
                <a:solidFill>
                  <a:schemeClr val="tx2">
                    <a:lumMod val="75000"/>
                  </a:schemeClr>
                </a:solidFill>
                <a:latin typeface="Consolas" panose="020B0609020204030204" pitchFamily="49" charset="0"/>
                <a:cs typeface="Consolas" panose="020B0609020204030204" pitchFamily="49" charset="0"/>
              </a:rPr>
              <a:t>/</a:t>
            </a:r>
            <a:r>
              <a:rPr lang="en-US" altLang="zh-CN" sz="1400" dirty="0" err="1">
                <a:solidFill>
                  <a:schemeClr val="tx2">
                    <a:lumMod val="75000"/>
                  </a:schemeClr>
                </a:solidFill>
                <a:latin typeface="Consolas" panose="020B0609020204030204" pitchFamily="49" charset="0"/>
                <a:cs typeface="Consolas" panose="020B0609020204030204" pitchFamily="49" charset="0"/>
              </a:rPr>
              <a:t>index.js</a:t>
            </a:r>
            <a:r>
              <a:rPr lang="en-US" altLang="zh-CN" sz="1400" dirty="0">
                <a:solidFill>
                  <a:schemeClr val="tx2">
                    <a:lumMod val="75000"/>
                  </a:schemeClr>
                </a:solidFill>
                <a:latin typeface="Consolas" panose="020B0609020204030204" pitchFamily="49" charset="0"/>
                <a:cs typeface="Consolas" panose="020B0609020204030204" pitchFamily="49" charset="0"/>
              </a:rPr>
              <a:t>"]</a:t>
            </a:r>
          </a:p>
          <a:p>
            <a:pPr marL="534591" lvl="1" indent="0">
              <a:buNone/>
            </a:pPr>
            <a:r>
              <a:rPr lang="en-US" altLang="zh-CN" sz="1400" dirty="0">
                <a:solidFill>
                  <a:schemeClr val="tx2">
                    <a:lumMod val="75000"/>
                  </a:schemeClr>
                </a:solidFill>
                <a:latin typeface="Consolas" panose="020B0609020204030204" pitchFamily="49" charset="0"/>
                <a:cs typeface="Consolas" panose="020B0609020204030204" pitchFamily="49" charset="0"/>
              </a:rPr>
              <a:t>EXPOSE 3000</a:t>
            </a:r>
          </a:p>
          <a:p>
            <a:pPr marL="534591" lvl="1" indent="0">
              <a:buNone/>
            </a:pPr>
            <a:endParaRPr lang="en-US" altLang="zh-CN" dirty="0">
              <a:solidFill>
                <a:schemeClr val="tx2">
                  <a:lumMod val="75000"/>
                </a:schemeClr>
              </a:solidFill>
              <a:latin typeface="Consolas" panose="020B0609020204030204" pitchFamily="49" charset="0"/>
              <a:cs typeface="Consolas" panose="020B0609020204030204" pitchFamily="49" charset="0"/>
            </a:endParaRPr>
          </a:p>
          <a:p>
            <a:pPr lvl="1"/>
            <a:r>
              <a:rPr lang="en-US" altLang="zh-CN" dirty="0"/>
              <a:t>Now build the container image using the docker build command.</a:t>
            </a:r>
          </a:p>
          <a:p>
            <a:pPr marL="534591" lvl="1" indent="0">
              <a:buNone/>
            </a:pPr>
            <a:r>
              <a:rPr lang="en-US" altLang="zh-CN" sz="1400" dirty="0">
                <a:solidFill>
                  <a:schemeClr val="tx2">
                    <a:lumMod val="75000"/>
                  </a:schemeClr>
                </a:solidFill>
                <a:latin typeface="Consolas" panose="020B0609020204030204" pitchFamily="49" charset="0"/>
                <a:cs typeface="Consolas" panose="020B0609020204030204" pitchFamily="49" charset="0"/>
              </a:rPr>
              <a:t>docker build -t getting-started .</a:t>
            </a:r>
          </a:p>
          <a:p>
            <a:pPr marL="342900" lvl="1" indent="0">
              <a:buNone/>
            </a:pPr>
            <a:br>
              <a:rPr lang="zh-CN" altLang="en-US" dirty="0"/>
            </a:br>
            <a:endParaRPr kumimoji="1" lang="zh-CN" altLang="en-US" dirty="0"/>
          </a:p>
        </p:txBody>
      </p:sp>
      <p:sp>
        <p:nvSpPr>
          <p:cNvPr id="4" name="灯片编号占位符 3">
            <a:extLst>
              <a:ext uri="{FF2B5EF4-FFF2-40B4-BE49-F238E27FC236}">
                <a16:creationId xmlns:a16="http://schemas.microsoft.com/office/drawing/2014/main" id="{0768A526-ABE9-C14B-B184-F955AED15AA4}"/>
              </a:ext>
            </a:extLst>
          </p:cNvPr>
          <p:cNvSpPr>
            <a:spLocks noGrp="1"/>
          </p:cNvSpPr>
          <p:nvPr>
            <p:ph type="sldNum" sz="quarter" idx="12"/>
          </p:nvPr>
        </p:nvSpPr>
        <p:spPr/>
        <p:txBody>
          <a:bodyPr/>
          <a:lstStyle/>
          <a:p>
            <a:fld id="{CB818ED7-1FAF-4BEC-A906-EB6564C334EB}" type="slidenum">
              <a:rPr lang="zh-CN" altLang="en-US" smtClean="0"/>
              <a:pPr/>
              <a:t>9</a:t>
            </a:fld>
            <a:endParaRPr lang="zh-CN" altLang="en-US" dirty="0"/>
          </a:p>
        </p:txBody>
      </p:sp>
    </p:spTree>
    <p:extLst>
      <p:ext uri="{BB962C8B-B14F-4D97-AF65-F5344CB8AC3E}">
        <p14:creationId xmlns:p14="http://schemas.microsoft.com/office/powerpoint/2010/main" val="32457774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主题​​">
  <a:themeElements>
    <a:clrScheme name="波形">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50358</TotalTime>
  <Words>4634</Words>
  <Application>Microsoft Macintosh PowerPoint</Application>
  <PresentationFormat>全屏显示(16:9)</PresentationFormat>
  <Paragraphs>542</Paragraphs>
  <Slides>59</Slides>
  <Notes>13</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59</vt:i4>
      </vt:variant>
    </vt:vector>
  </HeadingPairs>
  <TitlesOfParts>
    <vt:vector size="70" baseType="lpstr">
      <vt:lpstr>DengXian</vt:lpstr>
      <vt:lpstr>微软雅黑</vt:lpstr>
      <vt:lpstr>JetBrains Mono</vt:lpstr>
      <vt:lpstr>Arial</vt:lpstr>
      <vt:lpstr>Calibri</vt:lpstr>
      <vt:lpstr>Cambria</vt:lpstr>
      <vt:lpstr>Consolas</vt:lpstr>
      <vt:lpstr>Roboto</vt:lpstr>
      <vt:lpstr>Tahoma</vt:lpstr>
      <vt:lpstr>Times New Roman</vt:lpstr>
      <vt:lpstr>Office 主题​​</vt:lpstr>
      <vt:lpstr>Architecture of Enterprise Applications 23 Container </vt:lpstr>
      <vt:lpstr>Contents and Objectives</vt:lpstr>
      <vt:lpstr>Docker</vt:lpstr>
      <vt:lpstr>Docker</vt:lpstr>
      <vt:lpstr>Comparing Containers and Virtual Machines</vt:lpstr>
      <vt:lpstr>Docker Architecture</vt:lpstr>
      <vt:lpstr>The underlying technology</vt:lpstr>
      <vt:lpstr>Containerize application</vt:lpstr>
      <vt:lpstr>Containerize application</vt:lpstr>
      <vt:lpstr>Containerize application</vt:lpstr>
      <vt:lpstr>Containerize application</vt:lpstr>
      <vt:lpstr>Update the application</vt:lpstr>
      <vt:lpstr>Update the application</vt:lpstr>
      <vt:lpstr>Share the application</vt:lpstr>
      <vt:lpstr>Persist the DB</vt:lpstr>
      <vt:lpstr>Persist the DB</vt:lpstr>
      <vt:lpstr>Container Volume</vt:lpstr>
      <vt:lpstr>Persist the todo data</vt:lpstr>
      <vt:lpstr>Persist the todo data</vt:lpstr>
      <vt:lpstr>Persist the todo data</vt:lpstr>
      <vt:lpstr>Dive into the volume</vt:lpstr>
      <vt:lpstr>Use bind mounts</vt:lpstr>
      <vt:lpstr>Use bind mounts</vt:lpstr>
      <vt:lpstr>Trying out bind mounts</vt:lpstr>
      <vt:lpstr>Trying out bind mounts</vt:lpstr>
      <vt:lpstr>Trying out bind mounts</vt:lpstr>
      <vt:lpstr>Trying out bind mounts</vt:lpstr>
      <vt:lpstr>Run your app in a development container</vt:lpstr>
      <vt:lpstr>Run your app in a development container</vt:lpstr>
      <vt:lpstr>Run your app in a development container</vt:lpstr>
      <vt:lpstr>Develop your app with the development container</vt:lpstr>
      <vt:lpstr>Use bind mounts</vt:lpstr>
      <vt:lpstr>Multi container apps</vt:lpstr>
      <vt:lpstr>Multi container apps</vt:lpstr>
      <vt:lpstr>Multi container apps</vt:lpstr>
      <vt:lpstr>Multi container apps</vt:lpstr>
      <vt:lpstr>Multi container apps</vt:lpstr>
      <vt:lpstr>Multi container apps</vt:lpstr>
      <vt:lpstr>Multi container apps</vt:lpstr>
      <vt:lpstr>Multi container apps</vt:lpstr>
      <vt:lpstr>Multi container apps</vt:lpstr>
      <vt:lpstr>Use Docker Compose</vt:lpstr>
      <vt:lpstr>Use Docker Compose</vt:lpstr>
      <vt:lpstr>Use Docker Compose</vt:lpstr>
      <vt:lpstr>Use Docker Compose</vt:lpstr>
      <vt:lpstr>Use Docker Compose</vt:lpstr>
      <vt:lpstr>Docker in IntelliJ IDEA</vt:lpstr>
      <vt:lpstr>Docker in IntelliJ IDEA</vt:lpstr>
      <vt:lpstr>Docker in IntelliJ IDEA</vt:lpstr>
      <vt:lpstr>Run Spring Boot Application in Docker</vt:lpstr>
      <vt:lpstr>Run Spring Boot Application in Docker</vt:lpstr>
      <vt:lpstr>Run Spring Boot Application in Docker</vt:lpstr>
      <vt:lpstr>Run Spring Boot Application in Docker</vt:lpstr>
      <vt:lpstr>Run Spring Boot Application in Docker</vt:lpstr>
      <vt:lpstr>Run Spring Boot Application in Docker</vt:lpstr>
      <vt:lpstr>Run Spring Boot Application in Docker</vt:lpstr>
      <vt:lpstr>Run Spring Boot Application in Docker</vt:lpstr>
      <vt:lpstr>Run Spring Boot Application in Docker</vt:lpstr>
      <vt:lpstr>PowerPoint 演示文稿</vt:lpstr>
    </vt:vector>
  </TitlesOfParts>
  <Company>REINS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REINS PPT</dc:title>
  <dc:subject>REINS BLUE</dc:subject>
  <dc:creator>REINS</dc:creator>
  <cp:lastModifiedBy>haopeng chen</cp:lastModifiedBy>
  <cp:revision>1926</cp:revision>
  <cp:lastPrinted>2019-04-27T08:04:11Z</cp:lastPrinted>
  <dcterms:created xsi:type="dcterms:W3CDTF">2011-12-13T14:18:46Z</dcterms:created>
  <dcterms:modified xsi:type="dcterms:W3CDTF">2023-12-01T01:40:45Z</dcterms:modified>
</cp:coreProperties>
</file>